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8" r:id="rId2"/>
    <p:sldId id="278" r:id="rId3"/>
    <p:sldId id="277" r:id="rId4"/>
    <p:sldId id="270" r:id="rId5"/>
    <p:sldId id="271" r:id="rId6"/>
    <p:sldId id="272" r:id="rId7"/>
    <p:sldId id="276" r:id="rId8"/>
    <p:sldId id="275" r:id="rId9"/>
    <p:sldId id="274" r:id="rId10"/>
    <p:sldId id="27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2880" userDrawn="1">
          <p15:clr>
            <a:srgbClr val="A4A3A4"/>
          </p15:clr>
        </p15:guide>
        <p15:guide id="3" pos="336" userDrawn="1">
          <p15:clr>
            <a:srgbClr val="A4A3A4"/>
          </p15:clr>
        </p15:guide>
        <p15:guide id="4" orient="horz" pos="864" userDrawn="1">
          <p15:clr>
            <a:srgbClr val="A4A3A4"/>
          </p15:clr>
        </p15:guide>
        <p15:guide id="5" pos="5520" userDrawn="1">
          <p15:clr>
            <a:srgbClr val="A4A3A4"/>
          </p15:clr>
        </p15:guide>
        <p15:guide id="6" pos="528" userDrawn="1">
          <p15:clr>
            <a:srgbClr val="A4A3A4"/>
          </p15:clr>
        </p15:guide>
        <p15:guide id="7" pos="5256" userDrawn="1">
          <p15:clr>
            <a:srgbClr val="A4A3A4"/>
          </p15:clr>
        </p15:guide>
        <p15:guide id="8" orient="horz" pos="1416" userDrawn="1">
          <p15:clr>
            <a:srgbClr val="A4A3A4"/>
          </p15:clr>
        </p15:guide>
        <p15:guide id="9" orient="horz" pos="3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4095" autoAdjust="0"/>
  </p:normalViewPr>
  <p:slideViewPr>
    <p:cSldViewPr snapToGrid="0" showGuides="1">
      <p:cViewPr varScale="1">
        <p:scale>
          <a:sx n="94" d="100"/>
          <a:sy n="94" d="100"/>
        </p:scale>
        <p:origin x="1920" y="90"/>
      </p:cViewPr>
      <p:guideLst>
        <p:guide orient="horz" pos="1224"/>
        <p:guide pos="2880"/>
        <p:guide pos="336"/>
        <p:guide orient="horz" pos="864"/>
        <p:guide pos="5520"/>
        <p:guide pos="528"/>
        <p:guide pos="5256"/>
        <p:guide orient="horz" pos="1416"/>
        <p:guide orient="horz" pos="372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DF5941-67A3-4BB8-9232-F57F32D6C9A4}" type="datetimeFigureOut">
              <a:rPr lang="en-US" smtClean="0"/>
              <a:t>10/27/2020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A636ED-5E54-46DF-848F-DAAEDD1FE992}" type="slidenum">
              <a:rPr lang="en-US" smtClean="0"/>
              <a:t>‹#›</a:t>
            </a:fld>
            <a:endParaRPr lang="en-US" dirty="0"/>
          </a:p>
        </p:txBody>
      </p:sp>
    </p:spTree>
    <p:extLst>
      <p:ext uri="{BB962C8B-B14F-4D97-AF65-F5344CB8AC3E}">
        <p14:creationId xmlns:p14="http://schemas.microsoft.com/office/powerpoint/2010/main" val="242229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b="1" u="sng" smtClean="0">
                <a:solidFill>
                  <a:prstClr val="black"/>
                </a:solidFill>
              </a:rPr>
              <a:t>Leadership Brief</a:t>
            </a:r>
            <a:endParaRPr lang="en-US" b="1" u="sng" dirty="0" smtClean="0">
              <a:solidFill>
                <a:prstClr val="black"/>
              </a:solidFill>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65083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lnSpc>
                <a:spcPct val="100000"/>
              </a:lnSpc>
              <a:spcBef>
                <a:spcPts val="0"/>
              </a:spcBef>
              <a:defRPr/>
            </a:pPr>
            <a:r>
              <a:rPr lang="en-US" sz="1200" b="1" u="sng" dirty="0" smtClean="0">
                <a:latin typeface="+mn-lt"/>
              </a:rPr>
              <a:t>Inculcate:</a:t>
            </a:r>
            <a:r>
              <a:rPr lang="en-US" sz="1200" b="1" u="sng" baseline="0" dirty="0" smtClean="0">
                <a:latin typeface="+mn-lt"/>
              </a:rPr>
              <a:t> Embed the Concept</a:t>
            </a:r>
            <a:endParaRPr lang="en-US" sz="1200" b="1" u="sng" dirty="0" smtClean="0">
              <a:latin typeface="+mn-lt"/>
            </a:endParaRPr>
          </a:p>
          <a:p>
            <a:pPr defTabSz="931774">
              <a:lnSpc>
                <a:spcPct val="100000"/>
              </a:lnSpc>
              <a:spcBef>
                <a:spcPts val="0"/>
              </a:spcBef>
              <a:defRPr/>
            </a:pPr>
            <a:endParaRPr lang="en-US" sz="1200" b="1" u="sng" dirty="0" smtClean="0">
              <a:latin typeface="+mn-lt"/>
            </a:endParaRPr>
          </a:p>
          <a:p>
            <a:pPr marL="342900" indent="-173736">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Command Indoctrination (INDOC) </a:t>
            </a:r>
          </a:p>
          <a:p>
            <a:pPr marL="800100" lvl="1" indent="-342900">
              <a:lnSpc>
                <a:spcPct val="100000"/>
              </a:lnSpc>
              <a:spcBef>
                <a:spcPts val="0"/>
              </a:spcBef>
              <a:buFont typeface="Arial" panose="020B0604020202020204" pitchFamily="34" charset="0"/>
              <a:buChar char="•"/>
            </a:pPr>
            <a:r>
              <a:rPr lang="en-US" sz="1200" dirty="0" smtClean="0">
                <a:latin typeface="+mn-lt"/>
                <a:cs typeface="Arial" panose="020B0604020202020204" pitchFamily="34" charset="0"/>
              </a:rPr>
              <a:t>Introduce E-OSC, describe purpose, and general components </a:t>
            </a:r>
          </a:p>
          <a:p>
            <a:pPr marL="457200" lvl="1" indent="0">
              <a:lnSpc>
                <a:spcPct val="100000"/>
              </a:lnSpc>
              <a:spcBef>
                <a:spcPts val="0"/>
              </a:spcBef>
              <a:buFont typeface="Arial" panose="020B0604020202020204" pitchFamily="34" charset="0"/>
              <a:buNone/>
            </a:pPr>
            <a:endParaRPr lang="en-US" sz="1200" dirty="0" smtClean="0">
              <a:latin typeface="+mn-lt"/>
              <a:cs typeface="Arial" panose="020B0604020202020204" pitchFamily="34"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Department/Division </a:t>
            </a:r>
          </a:p>
          <a:p>
            <a:pPr marL="800100" lvl="1"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“Wardroom”, CPO Mess, FCPO, CSADD</a:t>
            </a:r>
          </a:p>
          <a:p>
            <a:pPr marL="342900" indent="-342900">
              <a:lnSpc>
                <a:spcPct val="100000"/>
              </a:lnSpc>
              <a:spcBef>
                <a:spcPts val="0"/>
              </a:spcBef>
              <a:buFont typeface="Arial" panose="020B0604020202020204" pitchFamily="34" charset="0"/>
              <a:buChar char="•"/>
            </a:pPr>
            <a:endParaRPr lang="en-US" sz="1200" dirty="0" smtClean="0">
              <a:latin typeface="+mn-lt"/>
              <a:ea typeface="ＭＳ Ｐゴシック" charset="0"/>
              <a:cs typeface="ＭＳ Ｐゴシック" charset="0"/>
            </a:endParaRPr>
          </a:p>
          <a:p>
            <a:pPr marL="800100" lvl="1"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Conduit to training and promoting E-OSC components</a:t>
            </a:r>
          </a:p>
          <a:p>
            <a:pPr marL="457200" lvl="1" indent="0">
              <a:lnSpc>
                <a:spcPct val="100000"/>
              </a:lnSpc>
              <a:spcBef>
                <a:spcPts val="0"/>
              </a:spcBef>
              <a:buFont typeface="Arial" panose="020B0604020202020204" pitchFamily="34" charset="0"/>
              <a:buNone/>
            </a:pPr>
            <a:endParaRPr lang="en-US" sz="1200"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Safety </a:t>
            </a:r>
            <a:r>
              <a:rPr lang="en-US" sz="1200" dirty="0" err="1" smtClean="0">
                <a:latin typeface="+mn-lt"/>
                <a:ea typeface="ＭＳ Ｐゴシック" charset="0"/>
                <a:cs typeface="ＭＳ Ｐゴシック" charset="0"/>
              </a:rPr>
              <a:t>Standdown</a:t>
            </a:r>
            <a:endParaRPr lang="en-US" sz="1200" dirty="0" smtClean="0">
              <a:latin typeface="+mn-lt"/>
              <a:ea typeface="ＭＳ Ｐゴシック" charset="0"/>
              <a:cs typeface="ＭＳ Ｐゴシック" charset="0"/>
            </a:endParaRPr>
          </a:p>
          <a:p>
            <a:pPr marL="0" indent="0">
              <a:lnSpc>
                <a:spcPct val="100000"/>
              </a:lnSpc>
              <a:spcBef>
                <a:spcPts val="0"/>
              </a:spcBef>
              <a:buFont typeface="Arial" panose="020B0604020202020204" pitchFamily="34" charset="0"/>
              <a:buNone/>
            </a:pPr>
            <a:endParaRPr lang="en-US" sz="1200"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Sailor 360, Command PT, MWR events</a:t>
            </a:r>
          </a:p>
          <a:p>
            <a:pPr marL="342900" indent="-342900">
              <a:lnSpc>
                <a:spcPct val="100000"/>
              </a:lnSpc>
              <a:spcBef>
                <a:spcPts val="0"/>
              </a:spcBef>
              <a:buFont typeface="Arial" panose="020B0604020202020204" pitchFamily="34" charset="0"/>
              <a:buChar char="•"/>
            </a:pPr>
            <a:endParaRPr lang="en-US" sz="1200"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Short, consistent, continuous and specific trainings on E-OSC components This is not annual GMT training!</a:t>
            </a:r>
          </a:p>
          <a:p>
            <a:pPr marL="342900" indent="-342900">
              <a:lnSpc>
                <a:spcPct val="100000"/>
              </a:lnSpc>
              <a:spcBef>
                <a:spcPts val="0"/>
              </a:spcBef>
              <a:buFont typeface="Arial" panose="020B0604020202020204" pitchFamily="34" charset="0"/>
              <a:buChar char="•"/>
            </a:pPr>
            <a:endParaRPr lang="en-US" sz="1200" dirty="0" smtClean="0">
              <a:latin typeface="+mn-lt"/>
              <a:ea typeface="ＭＳ Ｐゴシック" charset="0"/>
              <a:cs typeface="ＭＳ Ｐゴシック" charset="0"/>
            </a:endParaRPr>
          </a:p>
        </p:txBody>
      </p:sp>
    </p:spTree>
    <p:extLst>
      <p:ext uri="{BB962C8B-B14F-4D97-AF65-F5344CB8AC3E}">
        <p14:creationId xmlns:p14="http://schemas.microsoft.com/office/powerpoint/2010/main" val="175063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lnSpc>
                <a:spcPct val="100000"/>
              </a:lnSpc>
              <a:spcBef>
                <a:spcPts val="0"/>
              </a:spcBef>
              <a:defRPr/>
            </a:pPr>
            <a:r>
              <a:rPr lang="en-US" sz="1200" b="1" u="sng" dirty="0" smtClean="0">
                <a:latin typeface="+mn-lt"/>
              </a:rPr>
              <a:t>What Is</a:t>
            </a:r>
            <a:r>
              <a:rPr lang="en-US" sz="1200" b="1" u="sng" baseline="0" dirty="0" smtClean="0">
                <a:latin typeface="+mn-lt"/>
              </a:rPr>
              <a:t> </a:t>
            </a:r>
            <a:r>
              <a:rPr lang="en-US" sz="1200" b="1" u="sng" dirty="0" smtClean="0">
                <a:latin typeface="+mn-lt"/>
              </a:rPr>
              <a:t>E-OSC?</a:t>
            </a:r>
          </a:p>
          <a:p>
            <a:r>
              <a:rPr lang="en-US" sz="1200" b="1" dirty="0" smtClean="0"/>
              <a:t>STATE: </a:t>
            </a:r>
            <a:r>
              <a:rPr lang="en-US" sz="1200" dirty="0" smtClean="0"/>
              <a:t>Stress is invaluable to meeting the challenges of our Navy, but stress is equally destructive .</a:t>
            </a:r>
          </a:p>
          <a:p>
            <a:endParaRPr lang="en-US" sz="1200" dirty="0" smtClean="0"/>
          </a:p>
          <a:p>
            <a:r>
              <a:rPr lang="en-US" sz="1200" b="1" u="sng" dirty="0" smtClean="0"/>
              <a:t>What</a:t>
            </a:r>
            <a:r>
              <a:rPr lang="en-US" sz="1200" b="1" u="sng" baseline="0" dirty="0" smtClean="0"/>
              <a:t> Is E-OSC?</a:t>
            </a:r>
            <a:endParaRPr lang="en-US" sz="1200" b="1" u="sng" dirty="0" smtClean="0"/>
          </a:p>
          <a:p>
            <a:r>
              <a:rPr lang="en-US" sz="1200" dirty="0" smtClean="0"/>
              <a:t>E-OSC is a Program! with an evidence-based approach to helping our Sailors perform at the optimum levels and address challenges using healthy coping techniques that align with the Navy’s Signature Behaviors.</a:t>
            </a:r>
          </a:p>
          <a:p>
            <a:endParaRPr lang="en-US" sz="1200" dirty="0" smtClean="0"/>
          </a:p>
          <a:p>
            <a:r>
              <a:rPr lang="en-US" sz="1200" dirty="0" smtClean="0"/>
              <a:t>E-OSC is founded on resilience and stress mitigation principles promoted by a command team to support intervention and engagement with Sailors and embed with the commands culture the importance of regular promotion and practice of these skills and techniques. </a:t>
            </a:r>
            <a:endParaRPr lang="en-US" sz="1200" b="1" u="sng" dirty="0" smtClean="0">
              <a:latin typeface="+mn-lt"/>
            </a:endParaRPr>
          </a:p>
          <a:p>
            <a:pPr defTabSz="931774">
              <a:lnSpc>
                <a:spcPct val="100000"/>
              </a:lnSpc>
              <a:spcBef>
                <a:spcPts val="0"/>
              </a:spcBef>
              <a:defRPr/>
            </a:pPr>
            <a:endParaRPr lang="en-US" sz="1200" b="1" u="sng" dirty="0" smtClean="0">
              <a:latin typeface="+mn-lt"/>
            </a:endParaRPr>
          </a:p>
          <a:p>
            <a:pPr marL="0" indent="0">
              <a:lnSpc>
                <a:spcPct val="100000"/>
              </a:lnSpc>
              <a:spcBef>
                <a:spcPts val="0"/>
              </a:spcBef>
              <a:buFont typeface="Arial" panose="020B0604020202020204" pitchFamily="34" charset="0"/>
              <a:buNone/>
            </a:pPr>
            <a:endParaRPr lang="en-US" sz="1200" b="1" u="sng" dirty="0" smtClean="0">
              <a:latin typeface="+mn-lt"/>
            </a:endParaRPr>
          </a:p>
        </p:txBody>
      </p:sp>
    </p:spTree>
    <p:extLst>
      <p:ext uri="{BB962C8B-B14F-4D97-AF65-F5344CB8AC3E}">
        <p14:creationId xmlns:p14="http://schemas.microsoft.com/office/powerpoint/2010/main" val="251514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lnSpc>
                <a:spcPct val="100000"/>
              </a:lnSpc>
              <a:spcBef>
                <a:spcPts val="0"/>
              </a:spcBef>
              <a:defRPr/>
            </a:pPr>
            <a:r>
              <a:rPr lang="en-US" sz="1200" b="1" u="sng" dirty="0" smtClean="0">
                <a:latin typeface="+mn-lt"/>
              </a:rPr>
              <a:t>What Makes E-OSC Different</a:t>
            </a:r>
          </a:p>
          <a:p>
            <a:r>
              <a:rPr lang="en-US" sz="1200" b="0" i="0" kern="1200" dirty="0" smtClean="0">
                <a:solidFill>
                  <a:schemeClr val="tx1"/>
                </a:solidFill>
                <a:effectLst/>
                <a:latin typeface="+mn-lt"/>
                <a:ea typeface="+mn-ea"/>
                <a:cs typeface="+mn-cs"/>
              </a:rPr>
              <a:t>Q. Now it varies from unit to unit, but how many times in the last week have you heard about the/your Mentorship Program?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program aligns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with everything the Human Factors Program embodies,</a:t>
            </a:r>
            <a:r>
              <a:rPr lang="en-US" sz="1200" b="0" i="0" kern="1200" baseline="0" dirty="0" smtClean="0">
                <a:solidFill>
                  <a:schemeClr val="tx1"/>
                </a:solidFill>
                <a:effectLst/>
                <a:latin typeface="+mn-lt"/>
                <a:ea typeface="+mn-ea"/>
                <a:cs typeface="+mn-cs"/>
              </a:rPr>
              <a:t> as well as Signature Behaviors and </a:t>
            </a:r>
            <a:r>
              <a:rPr lang="en-US" sz="1200" b="0" i="0" kern="1200" dirty="0" smtClean="0">
                <a:solidFill>
                  <a:schemeClr val="tx1"/>
                </a:solidFill>
                <a:effectLst/>
                <a:latin typeface="+mn-lt"/>
                <a:ea typeface="+mn-ea"/>
                <a:cs typeface="+mn-cs"/>
              </a:rPr>
              <a:t>the Navy’s Culture of Excellence.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We are not competing with, or taking away any other program.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Along with mitigating stress and strengthening resiliency, think of this program as a foundation to implement and execute all other programs better. This is a more relevant, proactive, and evidence-based approach to helping our Sailors perform at the optimum levels required by their duties and chains of command. This program is the “HOW” we do, attain, and live up to the expectations, demands, and the ideals to which we aspire. Ultimately it is about growing a more resilient and ready Naval War-Fighting Force.</a:t>
            </a:r>
          </a:p>
          <a:p>
            <a:pPr defTabSz="931774">
              <a:lnSpc>
                <a:spcPct val="100000"/>
              </a:lnSpc>
              <a:spcBef>
                <a:spcPts val="0"/>
              </a:spcBef>
              <a:defRPr/>
            </a:pPr>
            <a:endParaRPr lang="en-US" sz="1200" b="1" u="sng" dirty="0" smtClean="0">
              <a:latin typeface="+mn-lt"/>
            </a:endParaRPr>
          </a:p>
          <a:p>
            <a:pPr defTabSz="931774">
              <a:lnSpc>
                <a:spcPct val="100000"/>
              </a:lnSpc>
              <a:spcBef>
                <a:spcPts val="0"/>
              </a:spcBef>
              <a:defRPr/>
            </a:pPr>
            <a:endParaRPr lang="en-US" sz="1200" b="1" u="sng" dirty="0" smtClean="0">
              <a:latin typeface="+mn-lt"/>
            </a:endParaRPr>
          </a:p>
          <a:p>
            <a:pPr marL="0" indent="0">
              <a:lnSpc>
                <a:spcPct val="100000"/>
              </a:lnSpc>
              <a:spcBef>
                <a:spcPts val="0"/>
              </a:spcBef>
              <a:buFont typeface="Arial" panose="020B0604020202020204" pitchFamily="34" charset="0"/>
              <a:buNone/>
            </a:pPr>
            <a:endParaRPr lang="en-US" sz="1200" b="1" u="sng" dirty="0" smtClean="0">
              <a:latin typeface="+mn-lt"/>
            </a:endParaRPr>
          </a:p>
        </p:txBody>
      </p:sp>
    </p:spTree>
    <p:extLst>
      <p:ext uri="{BB962C8B-B14F-4D97-AF65-F5344CB8AC3E}">
        <p14:creationId xmlns:p14="http://schemas.microsoft.com/office/powerpoint/2010/main" val="138055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smtClean="0">
                <a:latin typeface="+mn-lt"/>
              </a:rPr>
              <a:t>Implementing E-OSC in the Unit</a:t>
            </a:r>
          </a:p>
          <a:p>
            <a:pPr>
              <a:lnSpc>
                <a:spcPct val="100000"/>
              </a:lnSpc>
              <a:spcBef>
                <a:spcPts val="0"/>
              </a:spcBef>
            </a:pPr>
            <a:endParaRPr lang="en-US" sz="1900" dirty="0" smtClean="0">
              <a:latin typeface="Arial" charset="0"/>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900" dirty="0" smtClean="0">
                <a:latin typeface="Arial" charset="0"/>
                <a:ea typeface="ＭＳ Ｐゴシック" charset="0"/>
                <a:cs typeface="ＭＳ Ｐゴシック" charset="0"/>
              </a:rPr>
              <a:t>Leadership Endorsement</a:t>
            </a:r>
          </a:p>
          <a:p>
            <a:pPr lvl="1">
              <a:lnSpc>
                <a:spcPct val="100000"/>
              </a:lnSpc>
              <a:spcBef>
                <a:spcPts val="0"/>
              </a:spcBef>
            </a:pPr>
            <a:r>
              <a:rPr lang="en-US" sz="1900" dirty="0" smtClean="0">
                <a:latin typeface="Arial" charset="0"/>
                <a:ea typeface="ＭＳ Ｐゴシック" charset="0"/>
                <a:cs typeface="ＭＳ Ｐゴシック" charset="0"/>
              </a:rPr>
              <a:t>- Set the tone</a:t>
            </a:r>
          </a:p>
          <a:p>
            <a:pPr marL="457200" lvl="1" indent="0">
              <a:lnSpc>
                <a:spcPct val="100000"/>
              </a:lnSpc>
              <a:spcBef>
                <a:spcPts val="0"/>
              </a:spcBef>
              <a:buNone/>
            </a:pPr>
            <a:endParaRPr lang="en-US" sz="1900" dirty="0" smtClean="0">
              <a:latin typeface="Arial" charset="0"/>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900" dirty="0" smtClean="0">
                <a:latin typeface="Arial" charset="0"/>
                <a:ea typeface="ＭＳ Ｐゴシック" charset="0"/>
                <a:cs typeface="ＭＳ Ｐゴシック" charset="0"/>
              </a:rPr>
              <a:t>Establish a team</a:t>
            </a:r>
          </a:p>
          <a:p>
            <a:pPr lvl="1">
              <a:lnSpc>
                <a:spcPct val="100000"/>
              </a:lnSpc>
              <a:spcBef>
                <a:spcPts val="0"/>
              </a:spcBef>
            </a:pPr>
            <a:r>
              <a:rPr lang="en-US" sz="1900" dirty="0" smtClean="0">
                <a:latin typeface="Arial" charset="0"/>
                <a:ea typeface="ＭＳ Ｐゴシック" charset="0"/>
                <a:cs typeface="ＭＳ Ｐゴシック" charset="0"/>
              </a:rPr>
              <a:t>- Multi-rate, rank and department</a:t>
            </a:r>
          </a:p>
          <a:p>
            <a:pPr marL="457200" lvl="1" indent="0">
              <a:lnSpc>
                <a:spcPct val="100000"/>
              </a:lnSpc>
              <a:spcBef>
                <a:spcPts val="0"/>
              </a:spcBef>
              <a:buNone/>
            </a:pPr>
            <a:endParaRPr lang="en-US" sz="1900" dirty="0" smtClean="0">
              <a:latin typeface="Arial" charset="0"/>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900" dirty="0" smtClean="0">
                <a:latin typeface="Arial" charset="0"/>
                <a:ea typeface="ＭＳ Ｐゴシック" charset="0"/>
                <a:cs typeface="ＭＳ Ｐゴシック" charset="0"/>
              </a:rPr>
              <a:t>Educate</a:t>
            </a:r>
          </a:p>
          <a:p>
            <a:pPr lvl="1">
              <a:lnSpc>
                <a:spcPct val="100000"/>
              </a:lnSpc>
              <a:spcBef>
                <a:spcPts val="0"/>
              </a:spcBef>
            </a:pPr>
            <a:r>
              <a:rPr lang="en-US" sz="1900" dirty="0" smtClean="0">
                <a:latin typeface="Arial" charset="0"/>
                <a:ea typeface="ＭＳ Ｐゴシック" charset="0"/>
                <a:cs typeface="ＭＳ Ｐゴシック" charset="0"/>
              </a:rPr>
              <a:t>- Command training sessions and outreach</a:t>
            </a:r>
          </a:p>
          <a:p>
            <a:pPr marL="457200" lvl="1" indent="0">
              <a:lnSpc>
                <a:spcPct val="100000"/>
              </a:lnSpc>
              <a:spcBef>
                <a:spcPts val="0"/>
              </a:spcBef>
              <a:buNone/>
            </a:pPr>
            <a:endParaRPr lang="en-US" sz="1900" dirty="0" smtClean="0">
              <a:latin typeface="Arial" charset="0"/>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900" dirty="0" smtClean="0">
                <a:latin typeface="Arial" charset="0"/>
                <a:ea typeface="ＭＳ Ｐゴシック" charset="0"/>
                <a:cs typeface="ＭＳ Ｐゴシック" charset="0"/>
              </a:rPr>
              <a:t>Incorporate</a:t>
            </a:r>
          </a:p>
          <a:p>
            <a:pPr lvl="1">
              <a:lnSpc>
                <a:spcPct val="100000"/>
              </a:lnSpc>
              <a:spcBef>
                <a:spcPts val="0"/>
              </a:spcBef>
            </a:pPr>
            <a:r>
              <a:rPr lang="en-US" sz="1900" dirty="0" smtClean="0">
                <a:latin typeface="Arial" charset="0"/>
                <a:ea typeface="ＭＳ Ｐゴシック" charset="0"/>
                <a:cs typeface="ＭＳ Ｐゴシック" charset="0"/>
              </a:rPr>
              <a:t>- Marketing (POD notes, command events, etc.)</a:t>
            </a:r>
          </a:p>
          <a:p>
            <a:pPr marL="457200" lvl="1" indent="0">
              <a:lnSpc>
                <a:spcPct val="100000"/>
              </a:lnSpc>
              <a:spcBef>
                <a:spcPts val="0"/>
              </a:spcBef>
              <a:buNone/>
            </a:pPr>
            <a:endParaRPr lang="en-US" sz="1900" dirty="0" smtClean="0">
              <a:latin typeface="Arial" charset="0"/>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900" dirty="0" smtClean="0">
                <a:latin typeface="Arial" charset="0"/>
                <a:ea typeface="ＭＳ Ｐゴシック" charset="0"/>
                <a:cs typeface="ＭＳ Ｐゴシック" charset="0"/>
              </a:rPr>
              <a:t>Inculcate</a:t>
            </a:r>
          </a:p>
          <a:p>
            <a:pPr lvl="1">
              <a:lnSpc>
                <a:spcPct val="100000"/>
              </a:lnSpc>
              <a:spcBef>
                <a:spcPts val="0"/>
              </a:spcBef>
            </a:pPr>
            <a:r>
              <a:rPr lang="en-US" sz="1900" b="1" u="sng" dirty="0" smtClean="0">
                <a:latin typeface="Arial" charset="0"/>
                <a:ea typeface="ＭＳ Ｐゴシック" charset="0"/>
                <a:cs typeface="ＭＳ Ｐゴシック" charset="0"/>
              </a:rPr>
              <a:t>Embed the concept </a:t>
            </a:r>
            <a:r>
              <a:rPr lang="en-US" sz="1900" dirty="0" smtClean="0">
                <a:latin typeface="Arial" charset="0"/>
                <a:ea typeface="ＭＳ Ｐゴシック" charset="0"/>
                <a:cs typeface="ＭＳ Ｐゴシック" charset="0"/>
              </a:rPr>
              <a:t>as a part of the </a:t>
            </a:r>
            <a:r>
              <a:rPr lang="en-US" sz="1900" b="1" u="sng" dirty="0" smtClean="0">
                <a:latin typeface="Arial" charset="0"/>
                <a:ea typeface="ＭＳ Ｐゴシック" charset="0"/>
                <a:cs typeface="ＭＳ Ｐゴシック" charset="0"/>
              </a:rPr>
              <a:t>culture.</a:t>
            </a:r>
          </a:p>
          <a:p>
            <a:pPr lvl="1">
              <a:lnSpc>
                <a:spcPct val="100000"/>
              </a:lnSpc>
              <a:spcBef>
                <a:spcPts val="0"/>
              </a:spcBef>
            </a:pPr>
            <a:r>
              <a:rPr lang="en-US" sz="2800" dirty="0" smtClean="0">
                <a:latin typeface="Arial" charset="0"/>
                <a:ea typeface="ＭＳ Ｐゴシック" charset="0"/>
                <a:cs typeface="ＭＳ Ｐゴシック" charset="0"/>
              </a:rPr>
              <a:t>- S</a:t>
            </a:r>
            <a:r>
              <a:rPr lang="en-US" sz="1600" dirty="0" smtClean="0">
                <a:latin typeface="Arial" charset="0"/>
                <a:ea typeface="ＭＳ Ｐゴシック" charset="0"/>
                <a:cs typeface="ＭＳ Ｐゴシック" charset="0"/>
              </a:rPr>
              <a:t>peak to the E-OSC concepts. Practice self-care and resilience. Support using the concepts of E-OSC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smtClean="0">
              <a:latin typeface="+mn-lt"/>
            </a:endParaRPr>
          </a:p>
        </p:txBody>
      </p:sp>
    </p:spTree>
    <p:extLst>
      <p:ext uri="{BB962C8B-B14F-4D97-AF65-F5344CB8AC3E}">
        <p14:creationId xmlns:p14="http://schemas.microsoft.com/office/powerpoint/2010/main" val="31581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lnSpc>
                <a:spcPct val="100000"/>
              </a:lnSpc>
              <a:spcBef>
                <a:spcPts val="0"/>
              </a:spcBef>
              <a:defRPr/>
            </a:pPr>
            <a:r>
              <a:rPr lang="en-US" sz="1200" b="1" u="sng" dirty="0" smtClean="0">
                <a:latin typeface="+mn-lt"/>
              </a:rPr>
              <a:t>Leadership Endorsement</a:t>
            </a:r>
          </a:p>
          <a:p>
            <a:pPr defTabSz="931774">
              <a:lnSpc>
                <a:spcPct val="100000"/>
              </a:lnSpc>
              <a:spcBef>
                <a:spcPts val="0"/>
              </a:spcBef>
              <a:defRPr/>
            </a:pPr>
            <a:endParaRPr lang="en-US" sz="1200" b="1" u="sng" dirty="0" smtClean="0">
              <a:latin typeface="+mn-lt"/>
            </a:endParaRPr>
          </a:p>
          <a:p>
            <a:pPr marL="0" indent="0">
              <a:lnSpc>
                <a:spcPct val="100000"/>
              </a:lnSpc>
              <a:spcBef>
                <a:spcPts val="0"/>
              </a:spcBef>
              <a:buNone/>
            </a:pPr>
            <a:r>
              <a:rPr lang="en-US" sz="1800" dirty="0" smtClean="0">
                <a:latin typeface="Arial" panose="020B0604020202020204" pitchFamily="34" charset="0"/>
                <a:cs typeface="Arial" panose="020B0604020202020204" pitchFamily="34" charset="0"/>
              </a:rPr>
              <a:t>In order to sustain this program it has to be ingrained within the culture of the command:</a:t>
            </a:r>
          </a:p>
          <a:p>
            <a:pPr marL="0" indent="0">
              <a:lnSpc>
                <a:spcPct val="100000"/>
              </a:lnSpc>
              <a:spcBef>
                <a:spcPts val="0"/>
              </a:spcBef>
              <a:buNone/>
            </a:pPr>
            <a:endParaRPr lang="en-US" sz="1800" b="1" dirty="0" smtClean="0">
              <a:latin typeface="Arial" charset="0"/>
              <a:ea typeface="ＭＳ Ｐゴシック" charset="0"/>
              <a:cs typeface="ＭＳ Ｐゴシック" charset="0"/>
            </a:endParaRPr>
          </a:p>
          <a:p>
            <a:pPr marL="571500" indent="-285750">
              <a:lnSpc>
                <a:spcPct val="100000"/>
              </a:lnSpc>
              <a:spcBef>
                <a:spcPts val="0"/>
              </a:spcBef>
              <a:buFont typeface="Arial" panose="020B0604020202020204" pitchFamily="34" charset="0"/>
              <a:buChar char="•"/>
            </a:pPr>
            <a:r>
              <a:rPr lang="en-US" sz="1800" dirty="0" smtClean="0">
                <a:latin typeface="Arial" charset="0"/>
                <a:ea typeface="ＭＳ Ｐゴシック" charset="0"/>
                <a:cs typeface="ＭＳ Ｐゴシック" charset="0"/>
              </a:rPr>
              <a:t>Provide an overview of E-OSC components and goals to TRIAD, Wardroom, CPO and FCPO </a:t>
            </a:r>
            <a:r>
              <a:rPr lang="en-US" sz="1800" dirty="0" smtClean="0">
                <a:latin typeface="Arial" charset="0"/>
                <a:ea typeface="ＭＳ Ｐゴシック" charset="0"/>
                <a:cs typeface="ＭＳ Ｐゴシック" charset="0"/>
              </a:rPr>
              <a:t>Messes</a:t>
            </a:r>
          </a:p>
          <a:p>
            <a:pPr marL="571500" indent="-285750">
              <a:lnSpc>
                <a:spcPct val="100000"/>
              </a:lnSpc>
              <a:spcBef>
                <a:spcPts val="0"/>
              </a:spcBef>
              <a:buFont typeface="Arial" panose="020B0604020202020204" pitchFamily="34" charset="0"/>
              <a:buChar char="•"/>
            </a:pPr>
            <a:endParaRPr lang="en-US" sz="1800" dirty="0" smtClean="0">
              <a:latin typeface="Arial" charset="0"/>
              <a:ea typeface="ＭＳ Ｐゴシック" charset="0"/>
              <a:cs typeface="ＭＳ Ｐゴシック" charset="0"/>
            </a:endParaRPr>
          </a:p>
          <a:p>
            <a:pPr marL="285750" indent="0">
              <a:lnSpc>
                <a:spcPct val="100000"/>
              </a:lnSpc>
              <a:spcBef>
                <a:spcPts val="0"/>
              </a:spcBef>
              <a:buFont typeface="Arial" panose="020B0604020202020204" pitchFamily="34" charset="0"/>
              <a:buNone/>
            </a:pPr>
            <a:r>
              <a:rPr lang="en-US" sz="1800" dirty="0" smtClean="0">
                <a:latin typeface="Arial" charset="0"/>
                <a:ea typeface="ＭＳ Ｐゴシック" charset="0"/>
                <a:cs typeface="ＭＳ Ｐゴシック" charset="0"/>
              </a:rPr>
              <a:t>***NOTE:</a:t>
            </a:r>
            <a:r>
              <a:rPr lang="en-US" sz="1800" baseline="0" dirty="0" smtClean="0">
                <a:latin typeface="Arial" charset="0"/>
                <a:ea typeface="ＭＳ Ｐゴシック" charset="0"/>
                <a:cs typeface="ＭＳ Ｐゴシック" charset="0"/>
              </a:rPr>
              <a:t> CPO MESS IS UNDERLINED AND BOLD BECAUSE THE CPO MESS HAS THE MOST EXPOSURE BOTH UP AND DOWN THE </a:t>
            </a:r>
            <a:r>
              <a:rPr lang="en-US" sz="1800" baseline="0" dirty="0" err="1" smtClean="0">
                <a:latin typeface="Arial" charset="0"/>
                <a:ea typeface="ＭＳ Ｐゴシック" charset="0"/>
                <a:cs typeface="ＭＳ Ｐゴシック" charset="0"/>
              </a:rPr>
              <a:t>CoC</a:t>
            </a:r>
            <a:r>
              <a:rPr lang="en-US" sz="1800" baseline="0" dirty="0" smtClean="0">
                <a:latin typeface="Arial" charset="0"/>
                <a:ea typeface="ＭＳ Ｐゴシック" charset="0"/>
                <a:cs typeface="ＭＳ Ｐゴシック" charset="0"/>
              </a:rPr>
              <a:t> ***</a:t>
            </a:r>
            <a:endParaRPr lang="en-US" sz="1800" dirty="0" smtClean="0">
              <a:latin typeface="Arial" charset="0"/>
              <a:ea typeface="ＭＳ Ｐゴシック" charset="0"/>
              <a:cs typeface="ＭＳ Ｐゴシック" charset="0"/>
            </a:endParaRPr>
          </a:p>
          <a:p>
            <a:pPr marL="285750" indent="0">
              <a:lnSpc>
                <a:spcPct val="100000"/>
              </a:lnSpc>
              <a:spcBef>
                <a:spcPts val="0"/>
              </a:spcBef>
              <a:buFont typeface="Arial" panose="020B0604020202020204" pitchFamily="34" charset="0"/>
              <a:buNone/>
            </a:pPr>
            <a:endParaRPr lang="en-US" sz="1800" dirty="0" smtClean="0">
              <a:latin typeface="Arial" charset="0"/>
              <a:ea typeface="ＭＳ Ｐゴシック" charset="0"/>
              <a:cs typeface="ＭＳ Ｐゴシック" charset="0"/>
            </a:endParaRPr>
          </a:p>
          <a:p>
            <a:pPr marL="571500" indent="-285750">
              <a:lnSpc>
                <a:spcPct val="100000"/>
              </a:lnSpc>
              <a:spcBef>
                <a:spcPts val="0"/>
              </a:spcBef>
              <a:buFont typeface="Arial" panose="020B0604020202020204" pitchFamily="34" charset="0"/>
              <a:buChar char="•"/>
            </a:pPr>
            <a:r>
              <a:rPr lang="en-US" sz="1800" i="1" dirty="0" smtClean="0">
                <a:latin typeface="Arial" charset="0"/>
                <a:ea typeface="ＭＳ Ｐゴシック" charset="0"/>
                <a:cs typeface="ＭＳ Ｐゴシック" charset="0"/>
              </a:rPr>
              <a:t>Every Sailor, Every Day </a:t>
            </a:r>
            <a:r>
              <a:rPr lang="en-US" sz="1800" dirty="0" smtClean="0">
                <a:latin typeface="Arial" charset="0"/>
                <a:ea typeface="ＭＳ Ｐゴシック" charset="0"/>
                <a:cs typeface="ＭＳ Ｐゴシック" charset="0"/>
              </a:rPr>
              <a:t>requires endorsement at every level</a:t>
            </a:r>
          </a:p>
          <a:p>
            <a:pPr marL="742950" lvl="1" indent="-285750">
              <a:lnSpc>
                <a:spcPct val="100000"/>
              </a:lnSpc>
              <a:spcBef>
                <a:spcPts val="0"/>
              </a:spcBef>
              <a:buFont typeface="Arial" panose="020B0604020202020204" pitchFamily="34" charset="0"/>
              <a:buChar char="•"/>
            </a:pPr>
            <a:r>
              <a:rPr lang="en-US" sz="1600" dirty="0" smtClean="0">
                <a:latin typeface="Arial" charset="0"/>
                <a:ea typeface="ＭＳ Ｐゴシック" charset="0"/>
                <a:cs typeface="ＭＳ Ｐゴシック" charset="0"/>
              </a:rPr>
              <a:t>Supported, endorsed, and promoted by the entire department chain of command, from WCS to Department Head</a:t>
            </a:r>
            <a:endParaRPr lang="en-US" sz="1600" i="1" dirty="0" smtClean="0">
              <a:latin typeface="Arial" charset="0"/>
              <a:ea typeface="ＭＳ Ｐゴシック" charset="0"/>
              <a:cs typeface="ＭＳ Ｐゴシック" charset="0"/>
            </a:endParaRPr>
          </a:p>
          <a:p>
            <a:pPr marL="0" indent="0">
              <a:lnSpc>
                <a:spcPct val="100000"/>
              </a:lnSpc>
              <a:spcBef>
                <a:spcPts val="0"/>
              </a:spcBef>
              <a:buFont typeface="Arial" panose="020B0604020202020204" pitchFamily="34" charset="0"/>
              <a:buNone/>
            </a:pPr>
            <a:endParaRPr lang="en-US" sz="1200" b="1" u="sng" dirty="0" smtClean="0">
              <a:latin typeface="+mn-lt"/>
            </a:endParaRPr>
          </a:p>
        </p:txBody>
      </p:sp>
    </p:spTree>
    <p:extLst>
      <p:ext uri="{BB962C8B-B14F-4D97-AF65-F5344CB8AC3E}">
        <p14:creationId xmlns:p14="http://schemas.microsoft.com/office/powerpoint/2010/main" val="151531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nSpc>
                <a:spcPct val="100000"/>
              </a:lnSpc>
              <a:spcBef>
                <a:spcPts val="0"/>
              </a:spcBef>
              <a:buNone/>
            </a:pPr>
            <a:r>
              <a:rPr lang="en-US" sz="1200" b="1" u="sng" dirty="0" smtClean="0">
                <a:latin typeface="+mn-lt"/>
                <a:cs typeface="Arial" panose="020B0604020202020204" pitchFamily="34" charset="0"/>
              </a:rPr>
              <a:t>Team</a:t>
            </a:r>
            <a:r>
              <a:rPr lang="en-US" sz="1200" b="1" u="sng" baseline="0" dirty="0" smtClean="0">
                <a:latin typeface="+mn-lt"/>
                <a:cs typeface="Arial" panose="020B0604020202020204" pitchFamily="34" charset="0"/>
              </a:rPr>
              <a:t> Development</a:t>
            </a:r>
            <a:endParaRPr lang="en-US" sz="1200" b="1" u="sng" dirty="0" smtClean="0">
              <a:latin typeface="+mn-lt"/>
              <a:cs typeface="Arial" panose="020B0604020202020204" pitchFamily="34" charset="0"/>
            </a:endParaRPr>
          </a:p>
          <a:p>
            <a:pPr marL="0" indent="0">
              <a:lnSpc>
                <a:spcPct val="100000"/>
              </a:lnSpc>
              <a:spcBef>
                <a:spcPts val="0"/>
              </a:spcBef>
              <a:buNone/>
            </a:pPr>
            <a:endParaRPr lang="en-US" sz="1200" dirty="0" smtClean="0">
              <a:latin typeface="+mn-lt"/>
              <a:cs typeface="Arial" panose="020B0604020202020204" pitchFamily="34" charset="0"/>
            </a:endParaRPr>
          </a:p>
          <a:p>
            <a:pPr marL="0" indent="0">
              <a:lnSpc>
                <a:spcPct val="100000"/>
              </a:lnSpc>
              <a:spcBef>
                <a:spcPts val="0"/>
              </a:spcBef>
              <a:buNone/>
            </a:pPr>
            <a:r>
              <a:rPr lang="en-US" sz="1200" dirty="0" smtClean="0">
                <a:latin typeface="+mn-lt"/>
                <a:cs typeface="Arial" panose="020B0604020202020204" pitchFamily="34" charset="0"/>
              </a:rPr>
              <a:t>E-OSC program sustainment requires all groups within the command to serve as force multipliers:</a:t>
            </a:r>
          </a:p>
          <a:p>
            <a:pPr marL="400050" lvl="1" indent="0">
              <a:lnSpc>
                <a:spcPct val="100000"/>
              </a:lnSpc>
              <a:spcBef>
                <a:spcPts val="0"/>
              </a:spcBef>
              <a:buNone/>
            </a:pPr>
            <a:endParaRPr lang="en-US" sz="1200" b="1" dirty="0" smtClean="0">
              <a:latin typeface="+mn-lt"/>
              <a:ea typeface="ＭＳ Ｐゴシック" charset="0"/>
              <a:cs typeface="ＭＳ Ｐゴシック" charset="0"/>
            </a:endParaRPr>
          </a:p>
          <a:p>
            <a:pPr marL="569214" lvl="1" indent="-28575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Establish a Team Leader (TL) &amp; Assistant Team Leader (ATL)</a:t>
            </a:r>
          </a:p>
          <a:p>
            <a:pPr marL="742950" lvl="1" indent="-285750">
              <a:buFont typeface="Arial" panose="020B0604020202020204" pitchFamily="34" charset="0"/>
              <a:buChar char="•"/>
            </a:pPr>
            <a:r>
              <a:rPr lang="en-US" sz="1200" dirty="0" smtClean="0">
                <a:latin typeface="+mn-lt"/>
                <a:cs typeface="Arial" panose="020B0604020202020204" pitchFamily="34" charset="0"/>
              </a:rPr>
              <a:t>E-OSC Team Leader: E7 or above (attend a E-OSC Trainer Course)</a:t>
            </a:r>
          </a:p>
          <a:p>
            <a:pPr marL="742950" lvl="1" indent="-285750">
              <a:buFont typeface="Arial" panose="020B0604020202020204" pitchFamily="34" charset="0"/>
              <a:buChar char="•"/>
            </a:pPr>
            <a:r>
              <a:rPr lang="en-US" sz="1200" dirty="0" smtClean="0">
                <a:latin typeface="+mn-lt"/>
                <a:cs typeface="Arial" panose="020B0604020202020204" pitchFamily="34" charset="0"/>
              </a:rPr>
              <a:t>E-OSC Assistant Team Leader: E6 or above (attend a E-OSC Trainer Course)</a:t>
            </a:r>
          </a:p>
          <a:p>
            <a:pPr marL="742950" lvl="1" indent="-285750">
              <a:buFont typeface="Arial" panose="020B0604020202020204" pitchFamily="34" charset="0"/>
              <a:buChar char="•"/>
            </a:pPr>
            <a:r>
              <a:rPr lang="en-US" sz="1200" dirty="0" smtClean="0">
                <a:latin typeface="+mn-lt"/>
                <a:cs typeface="Arial" panose="020B0604020202020204" pitchFamily="34" charset="0"/>
              </a:rPr>
              <a:t>E-OSC Team Members: Minimum E5 rank (Trained at unit by Team Leaders)</a:t>
            </a:r>
          </a:p>
          <a:p>
            <a:pPr marL="283464" lvl="1">
              <a:lnSpc>
                <a:spcPct val="100000"/>
              </a:lnSpc>
              <a:spcBef>
                <a:spcPts val="0"/>
              </a:spcBef>
            </a:pPr>
            <a:endParaRPr lang="en-US" sz="1200" dirty="0" smtClean="0">
              <a:latin typeface="+mn-lt"/>
              <a:ea typeface="ＭＳ Ｐゴシック" charset="0"/>
              <a:cs typeface="ＭＳ Ｐゴシック" charset="0"/>
            </a:endParaRPr>
          </a:p>
          <a:p>
            <a:pPr marL="569214" lvl="1" indent="-28575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Team Members- Multi-rank, rate, department/division - Officers, Chiefs, junior enlisted</a:t>
            </a:r>
          </a:p>
          <a:p>
            <a:pPr marL="1026414" lvl="2" indent="-28575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Enough members to support the command E-OSC training plan, Buddy Care, Unit Assessment &amp; </a:t>
            </a:r>
            <a:r>
              <a:rPr lang="en-US" sz="1200" dirty="0" err="1" smtClean="0">
                <a:latin typeface="+mn-lt"/>
                <a:ea typeface="ＭＳ Ｐゴシック" charset="0"/>
                <a:cs typeface="ＭＳ Ｐゴシック" charset="0"/>
              </a:rPr>
              <a:t>SoM</a:t>
            </a:r>
            <a:endParaRPr lang="en-US" sz="1200" dirty="0" smtClean="0">
              <a:latin typeface="+mn-lt"/>
              <a:ea typeface="ＭＳ Ｐゴシック" charset="0"/>
              <a:cs typeface="ＭＳ Ｐゴシック" charset="0"/>
            </a:endParaRPr>
          </a:p>
          <a:p>
            <a:pPr marL="283464" lvl="1">
              <a:lnSpc>
                <a:spcPct val="100000"/>
              </a:lnSpc>
              <a:spcBef>
                <a:spcPts val="0"/>
              </a:spcBef>
            </a:pPr>
            <a:endParaRPr lang="en-US" sz="1200" dirty="0" smtClean="0">
              <a:latin typeface="+mn-lt"/>
              <a:ea typeface="ＭＳ Ｐゴシック" charset="0"/>
              <a:cs typeface="ＭＳ Ｐゴシック" charset="0"/>
            </a:endParaRPr>
          </a:p>
          <a:p>
            <a:pPr marL="569214" lvl="1" indent="-28575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Include as a part of Health Promotion, CFL, DAPA, SAPR, FAP, SP, CMEO, MWR</a:t>
            </a:r>
          </a:p>
          <a:p>
            <a:pPr marL="283464" lvl="1">
              <a:lnSpc>
                <a:spcPct val="100000"/>
              </a:lnSpc>
              <a:spcBef>
                <a:spcPts val="0"/>
              </a:spcBef>
            </a:pPr>
            <a:endParaRPr lang="en-US" sz="1200" dirty="0" smtClean="0">
              <a:latin typeface="+mn-lt"/>
              <a:ea typeface="ＭＳ Ｐゴシック" charset="0"/>
              <a:cs typeface="ＭＳ Ｐゴシック" charset="0"/>
            </a:endParaRPr>
          </a:p>
          <a:p>
            <a:pPr marL="569214" lvl="1" indent="-28575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CRT specifically to support Buddy Care component</a:t>
            </a:r>
          </a:p>
          <a:p>
            <a:pPr defTabSz="931774">
              <a:lnSpc>
                <a:spcPct val="100000"/>
              </a:lnSpc>
              <a:spcBef>
                <a:spcPts val="0"/>
              </a:spcBef>
              <a:defRPr/>
            </a:pPr>
            <a:endParaRPr lang="en-US" sz="1200" dirty="0" smtClean="0">
              <a:latin typeface="+mn-lt"/>
              <a:ea typeface="ＭＳ Ｐゴシック" charset="0"/>
              <a:cs typeface="ＭＳ Ｐゴシック" charset="0"/>
            </a:endParaRPr>
          </a:p>
        </p:txBody>
      </p:sp>
    </p:spTree>
    <p:extLst>
      <p:ext uri="{BB962C8B-B14F-4D97-AF65-F5344CB8AC3E}">
        <p14:creationId xmlns:p14="http://schemas.microsoft.com/office/powerpoint/2010/main" val="96630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31774">
              <a:lnSpc>
                <a:spcPct val="100000"/>
              </a:lnSpc>
              <a:spcBef>
                <a:spcPts val="0"/>
              </a:spcBef>
              <a:defRPr/>
            </a:pPr>
            <a:r>
              <a:rPr lang="en-US" sz="1200" b="1" u="sng" dirty="0" smtClean="0">
                <a:latin typeface="+mn-lt"/>
              </a:rPr>
              <a:t>Educate: Command Trainings</a:t>
            </a:r>
          </a:p>
          <a:p>
            <a:pPr defTabSz="931774">
              <a:lnSpc>
                <a:spcPct val="100000"/>
              </a:lnSpc>
              <a:spcBef>
                <a:spcPts val="0"/>
              </a:spcBef>
              <a:defRPr/>
            </a:pPr>
            <a:endParaRPr lang="en-US" sz="1200" b="1" u="sng" dirty="0" smtClean="0">
              <a:latin typeface="+mn-lt"/>
            </a:endParaRPr>
          </a:p>
          <a:p>
            <a:pPr marL="171450" indent="-171450">
              <a:lnSpc>
                <a:spcPct val="100000"/>
              </a:lnSpc>
              <a:spcBef>
                <a:spcPts val="0"/>
              </a:spcBef>
            </a:pPr>
            <a:r>
              <a:rPr lang="en-US" sz="1200" dirty="0" smtClean="0">
                <a:latin typeface="+mn-lt"/>
                <a:cs typeface="Arial" panose="020B0604020202020204" pitchFamily="34" charset="0"/>
              </a:rPr>
              <a:t>Crew/Command Training: Stress &amp; Resilience, Self-Care (resilience/toughness) principles (6-8 hours)</a:t>
            </a:r>
          </a:p>
          <a:p>
            <a:pPr marL="628650" lvl="1" indent="-171450">
              <a:lnSpc>
                <a:spcPct val="100000"/>
              </a:lnSpc>
              <a:spcBef>
                <a:spcPts val="0"/>
              </a:spcBef>
            </a:pPr>
            <a:endParaRPr lang="en-US" sz="1200" dirty="0" smtClean="0">
              <a:latin typeface="+mn-lt"/>
              <a:cs typeface="Arial" panose="020B0604020202020204" pitchFamily="34" charset="0"/>
            </a:endParaRPr>
          </a:p>
          <a:p>
            <a:pPr marL="171450" indent="-171450">
              <a:lnSpc>
                <a:spcPct val="100000"/>
              </a:lnSpc>
              <a:spcBef>
                <a:spcPts val="0"/>
              </a:spcBef>
            </a:pPr>
            <a:r>
              <a:rPr lang="en-US" sz="1200" dirty="0" smtClean="0">
                <a:latin typeface="+mn-lt"/>
                <a:cs typeface="Arial" panose="020B0604020202020204" pitchFamily="34" charset="0"/>
              </a:rPr>
              <a:t>“Deckplate Extenders”:  Wardroom, CPO Mess, FCPO Mess-  Minimum requirement (to understand and support E-OSC program) includes overview of SoM, Buddy Care &amp; Unit Assessment, COSFA, Core Leader Functions- (4-6 hours)</a:t>
            </a:r>
          </a:p>
          <a:p>
            <a:pPr marL="628650" lvl="1" indent="-171450">
              <a:lnSpc>
                <a:spcPct val="100000"/>
              </a:lnSpc>
              <a:spcBef>
                <a:spcPts val="0"/>
              </a:spcBef>
            </a:pPr>
            <a:endParaRPr lang="en-US" sz="1200" dirty="0" smtClean="0">
              <a:latin typeface="+mn-lt"/>
              <a:cs typeface="Arial" panose="020B0604020202020204" pitchFamily="34" charset="0"/>
            </a:endParaRPr>
          </a:p>
          <a:p>
            <a:pPr marL="171450" indent="-171450">
              <a:lnSpc>
                <a:spcPct val="100000"/>
              </a:lnSpc>
              <a:spcBef>
                <a:spcPts val="0"/>
              </a:spcBef>
            </a:pPr>
            <a:r>
              <a:rPr lang="en-US" sz="1200" dirty="0" smtClean="0">
                <a:latin typeface="+mn-lt"/>
                <a:cs typeface="Arial" panose="020B0604020202020204" pitchFamily="34" charset="0"/>
              </a:rPr>
              <a:t>Train CRT Members in Buddy Care (1 hour)</a:t>
            </a:r>
          </a:p>
          <a:p>
            <a:pPr marL="457200" lvl="1" indent="0">
              <a:lnSpc>
                <a:spcPct val="100000"/>
              </a:lnSpc>
              <a:spcBef>
                <a:spcPts val="0"/>
              </a:spcBef>
              <a:buNone/>
            </a:pPr>
            <a:endParaRPr lang="en-US" sz="1200" dirty="0" smtClean="0">
              <a:latin typeface="+mn-lt"/>
              <a:cs typeface="Arial" panose="020B0604020202020204" pitchFamily="34" charset="0"/>
            </a:endParaRPr>
          </a:p>
          <a:p>
            <a:pPr marL="171450" indent="-171450">
              <a:lnSpc>
                <a:spcPct val="100000"/>
              </a:lnSpc>
              <a:spcBef>
                <a:spcPts val="0"/>
              </a:spcBef>
            </a:pPr>
            <a:r>
              <a:rPr lang="en-US" sz="1200" dirty="0" smtClean="0">
                <a:latin typeface="+mn-lt"/>
                <a:cs typeface="Arial" panose="020B0604020202020204" pitchFamily="34" charset="0"/>
              </a:rPr>
              <a:t>Buddy Care, Stress-o-Meter (SoM), and Unit Assessment</a:t>
            </a:r>
          </a:p>
          <a:p>
            <a:pPr defTabSz="931774">
              <a:lnSpc>
                <a:spcPct val="100000"/>
              </a:lnSpc>
              <a:spcBef>
                <a:spcPts val="0"/>
              </a:spcBef>
              <a:defRPr/>
            </a:pPr>
            <a:endParaRPr lang="en-US" sz="1200" b="1" u="sng" dirty="0" smtClean="0">
              <a:latin typeface="+mn-lt"/>
            </a:endParaRPr>
          </a:p>
        </p:txBody>
      </p:sp>
    </p:spTree>
    <p:extLst>
      <p:ext uri="{BB962C8B-B14F-4D97-AF65-F5344CB8AC3E}">
        <p14:creationId xmlns:p14="http://schemas.microsoft.com/office/powerpoint/2010/main" val="169442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8</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nSpc>
                <a:spcPct val="100000"/>
              </a:lnSpc>
              <a:spcBef>
                <a:spcPts val="0"/>
              </a:spcBef>
              <a:buFont typeface="Arial" panose="020B0604020202020204" pitchFamily="34" charset="0"/>
              <a:buNone/>
            </a:pPr>
            <a:r>
              <a:rPr lang="en-US" sz="1200" b="1" u="sng" dirty="0" smtClean="0">
                <a:latin typeface="+mn-lt"/>
                <a:ea typeface="ＭＳ Ｐゴシック" charset="0"/>
                <a:cs typeface="ＭＳ Ｐゴシック" charset="0"/>
              </a:rPr>
              <a:t>E-OSC</a:t>
            </a:r>
            <a:r>
              <a:rPr lang="en-US" sz="1200" b="1" u="sng" baseline="0" dirty="0" smtClean="0">
                <a:latin typeface="+mn-lt"/>
                <a:ea typeface="ＭＳ Ｐゴシック" charset="0"/>
                <a:cs typeface="ＭＳ Ｐゴシック" charset="0"/>
              </a:rPr>
              <a:t> Course Modules</a:t>
            </a:r>
            <a:endParaRPr lang="en-US" sz="1200" b="1" u="sng" dirty="0" smtClean="0">
              <a:latin typeface="+mn-lt"/>
              <a:ea typeface="ＭＳ Ｐゴシック" charset="0"/>
              <a:cs typeface="ＭＳ Ｐゴシック" charset="0"/>
            </a:endParaRPr>
          </a:p>
        </p:txBody>
      </p:sp>
    </p:spTree>
    <p:extLst>
      <p:ext uri="{BB962C8B-B14F-4D97-AF65-F5344CB8AC3E}">
        <p14:creationId xmlns:p14="http://schemas.microsoft.com/office/powerpoint/2010/main" val="225200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9</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lnSpc>
                <a:spcPct val="100000"/>
              </a:lnSpc>
              <a:spcBef>
                <a:spcPts val="0"/>
              </a:spcBef>
              <a:buFont typeface="Arial" panose="020B0604020202020204" pitchFamily="34" charset="0"/>
              <a:buNone/>
            </a:pPr>
            <a:r>
              <a:rPr lang="en-US" sz="1200" b="1" u="sng" dirty="0" smtClean="0">
                <a:latin typeface="+mn-lt"/>
                <a:ea typeface="ＭＳ Ｐゴシック" charset="0"/>
                <a:cs typeface="ＭＳ Ｐゴシック" charset="0"/>
              </a:rPr>
              <a:t>Incorporate: Marketing E-OSC</a:t>
            </a:r>
          </a:p>
          <a:p>
            <a:pPr marL="0" indent="0">
              <a:lnSpc>
                <a:spcPct val="100000"/>
              </a:lnSpc>
              <a:spcBef>
                <a:spcPts val="0"/>
              </a:spcBef>
              <a:buFont typeface="Arial" panose="020B0604020202020204" pitchFamily="34" charset="0"/>
              <a:buNone/>
            </a:pPr>
            <a:endParaRPr lang="en-US" sz="1200" b="1" u="sng"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POD notes that describe they Key Components of E-OSC</a:t>
            </a:r>
          </a:p>
          <a:p>
            <a:pPr marL="342900" indent="-342900">
              <a:lnSpc>
                <a:spcPct val="100000"/>
              </a:lnSpc>
              <a:spcBef>
                <a:spcPts val="0"/>
              </a:spcBef>
              <a:buFont typeface="Arial" panose="020B0604020202020204" pitchFamily="34" charset="0"/>
              <a:buChar char="•"/>
            </a:pPr>
            <a:endParaRPr lang="en-US" sz="1200"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Post E-OSC material throughout command</a:t>
            </a:r>
          </a:p>
          <a:p>
            <a:pPr marL="342900" indent="-342900">
              <a:lnSpc>
                <a:spcPct val="100000"/>
              </a:lnSpc>
              <a:spcBef>
                <a:spcPts val="0"/>
              </a:spcBef>
              <a:buFont typeface="Arial" panose="020B0604020202020204" pitchFamily="34" charset="0"/>
              <a:buChar char="•"/>
            </a:pPr>
            <a:endParaRPr lang="en-US" sz="1200"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Site TV, Health fairs, Safety </a:t>
            </a:r>
            <a:r>
              <a:rPr lang="en-US" sz="1200" dirty="0" err="1" smtClean="0">
                <a:latin typeface="+mn-lt"/>
                <a:ea typeface="ＭＳ Ｐゴシック" charset="0"/>
                <a:cs typeface="ＭＳ Ｐゴシック" charset="0"/>
              </a:rPr>
              <a:t>Standdowns</a:t>
            </a:r>
            <a:r>
              <a:rPr lang="en-US" sz="1200" dirty="0" smtClean="0">
                <a:latin typeface="+mn-lt"/>
                <a:ea typeface="ＭＳ Ｐゴシック" charset="0"/>
                <a:cs typeface="ＭＳ Ｐゴシック" charset="0"/>
              </a:rPr>
              <a:t> </a:t>
            </a:r>
          </a:p>
          <a:p>
            <a:pPr marL="342900" indent="-342900">
              <a:lnSpc>
                <a:spcPct val="100000"/>
              </a:lnSpc>
              <a:spcBef>
                <a:spcPts val="0"/>
              </a:spcBef>
              <a:buFont typeface="Arial" panose="020B0604020202020204" pitchFamily="34" charset="0"/>
              <a:buChar char="•"/>
            </a:pPr>
            <a:endParaRPr lang="en-US" sz="1200" dirty="0" smtClean="0">
              <a:latin typeface="+mn-lt"/>
              <a:ea typeface="ＭＳ Ｐゴシック" charset="0"/>
              <a:cs typeface="ＭＳ Ｐゴシック" charset="0"/>
            </a:endParaRPr>
          </a:p>
          <a:p>
            <a:pPr marL="342900" indent="-342900">
              <a:lnSpc>
                <a:spcPct val="100000"/>
              </a:lnSpc>
              <a:spcBef>
                <a:spcPts val="0"/>
              </a:spcBef>
              <a:buFont typeface="Arial" panose="020B0604020202020204" pitchFamily="34" charset="0"/>
              <a:buChar char="•"/>
            </a:pPr>
            <a:r>
              <a:rPr lang="en-US" sz="1200" dirty="0" smtClean="0">
                <a:latin typeface="+mn-lt"/>
                <a:ea typeface="ＭＳ Ｐゴシック" charset="0"/>
                <a:cs typeface="ＭＳ Ｐゴシック" charset="0"/>
              </a:rPr>
              <a:t>Align E-OSC components with other programs (PRP, Pastoral care, MWR, DAPA, SAPR, FAP, CSADD)</a:t>
            </a:r>
          </a:p>
          <a:p>
            <a:pPr marL="0" indent="0">
              <a:lnSpc>
                <a:spcPct val="100000"/>
              </a:lnSpc>
              <a:spcBef>
                <a:spcPts val="0"/>
              </a:spcBef>
              <a:buFont typeface="Arial" panose="020B0604020202020204" pitchFamily="34" charset="0"/>
              <a:buNone/>
            </a:pPr>
            <a:endParaRPr lang="en-US" sz="1200" b="1" u="sng" dirty="0" smtClean="0">
              <a:latin typeface="+mn-lt"/>
              <a:ea typeface="ＭＳ Ｐゴシック" charset="0"/>
              <a:cs typeface="ＭＳ Ｐゴシック" charset="0"/>
            </a:endParaRPr>
          </a:p>
        </p:txBody>
      </p:sp>
    </p:spTree>
    <p:extLst>
      <p:ext uri="{BB962C8B-B14F-4D97-AF65-F5344CB8AC3E}">
        <p14:creationId xmlns:p14="http://schemas.microsoft.com/office/powerpoint/2010/main" val="129583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154825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159297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412622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411017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366246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25861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229596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226649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12912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237111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048C3-E06F-4D6F-B740-98CB16809583}" type="datetimeFigureOut">
              <a:rPr lang="en-US" smtClean="0"/>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F756C3-7F7D-46D1-98EB-785CFC7C799B}" type="slidenum">
              <a:rPr lang="en-US" smtClean="0"/>
              <a:t>‹#›</a:t>
            </a:fld>
            <a:endParaRPr lang="en-US" dirty="0"/>
          </a:p>
        </p:txBody>
      </p:sp>
    </p:spTree>
    <p:extLst>
      <p:ext uri="{BB962C8B-B14F-4D97-AF65-F5344CB8AC3E}">
        <p14:creationId xmlns:p14="http://schemas.microsoft.com/office/powerpoint/2010/main" val="330362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048C3-E06F-4D6F-B740-98CB16809583}" type="datetimeFigureOut">
              <a:rPr lang="en-US" smtClean="0"/>
              <a:t>10/27/2020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756C3-7F7D-46D1-98EB-785CFC7C799B}" type="slidenum">
              <a:rPr lang="en-US" smtClean="0"/>
              <a:t>‹#›</a:t>
            </a:fld>
            <a:endParaRPr lang="en-US" dirty="0"/>
          </a:p>
        </p:txBody>
      </p:sp>
    </p:spTree>
    <p:extLst>
      <p:ext uri="{BB962C8B-B14F-4D97-AF65-F5344CB8AC3E}">
        <p14:creationId xmlns:p14="http://schemas.microsoft.com/office/powerpoint/2010/main" val="237441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33800"/>
            <a:ext cx="7772400" cy="2433320"/>
          </a:xfrm>
        </p:spPr>
        <p:txBody>
          <a:bodyPr anchor="ctr">
            <a:normAutofit/>
          </a:bodyPr>
          <a:lstStyle/>
          <a:p>
            <a:r>
              <a:rPr lang="en-US" sz="5400" b="1" dirty="0" smtClean="0">
                <a:latin typeface="Times New Roman" panose="02020603050405020304" pitchFamily="18" charset="0"/>
                <a:cs typeface="Times New Roman" panose="02020603050405020304" pitchFamily="18" charset="0"/>
              </a:rPr>
              <a:t>Expanded Operational Stress Control (E-OSC)</a:t>
            </a:r>
            <a:r>
              <a:rPr lang="en-US" sz="5400" b="1" dirty="0" smtClean="0">
                <a:latin typeface="Times New Roman" panose="02020603050405020304" pitchFamily="18" charset="0"/>
                <a:cs typeface="Times New Roman" panose="02020603050405020304" pitchFamily="18" charset="0"/>
              </a:rPr>
              <a:t/>
            </a:r>
            <a:br>
              <a:rPr lang="en-US" sz="5400" b="1" dirty="0" smtClean="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Leadership Brief</a:t>
            </a: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spTree>
    <p:extLst>
      <p:ext uri="{BB962C8B-B14F-4D97-AF65-F5344CB8AC3E}">
        <p14:creationId xmlns:p14="http://schemas.microsoft.com/office/powerpoint/2010/main" val="379372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427720" cy="563768"/>
          </a:xfrm>
        </p:spPr>
        <p:txBody>
          <a:bodyPr lIns="0" tIns="0" rIns="0" bIns="0" anchor="b" anchorCtr="0">
            <a:noAutofit/>
          </a:bodyPr>
          <a:lstStyle/>
          <a:p>
            <a:pPr algn="l" eaLnBrk="1" hangingPunct="1"/>
            <a:r>
              <a:rPr lang="en-US" sz="3600" b="1" dirty="0" smtClean="0">
                <a:latin typeface="Times New Roman" pitchFamily="18" charset="0"/>
                <a:cs typeface="Times New Roman" pitchFamily="18" charset="0"/>
              </a:rPr>
              <a:t>Inculcate: Embed the Concept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a:lnSpc>
                <a:spcPct val="100000"/>
              </a:lnSpc>
              <a:spcBef>
                <a:spcPts val="0"/>
              </a:spcBef>
            </a:pPr>
            <a:r>
              <a:rPr lang="en-US" sz="1800" dirty="0" smtClean="0">
                <a:latin typeface="Arial" charset="0"/>
                <a:ea typeface="ＭＳ Ｐゴシック" charset="0"/>
                <a:cs typeface="ＭＳ Ｐゴシック" charset="0"/>
              </a:rPr>
              <a:t>Command </a:t>
            </a:r>
            <a:r>
              <a:rPr lang="en-US" sz="1800" dirty="0">
                <a:latin typeface="Arial" charset="0"/>
                <a:ea typeface="ＭＳ Ｐゴシック" charset="0"/>
                <a:cs typeface="ＭＳ Ｐゴシック" charset="0"/>
              </a:rPr>
              <a:t>Indoctrination (INDOC) </a:t>
            </a:r>
          </a:p>
          <a:p>
            <a:pPr lvl="1">
              <a:lnSpc>
                <a:spcPct val="100000"/>
              </a:lnSpc>
              <a:spcBef>
                <a:spcPts val="0"/>
              </a:spcBef>
            </a:pPr>
            <a:r>
              <a:rPr lang="en-US" sz="1800" dirty="0">
                <a:latin typeface="Arial" panose="020B0604020202020204" pitchFamily="34" charset="0"/>
                <a:cs typeface="Arial" panose="020B0604020202020204" pitchFamily="34" charset="0"/>
              </a:rPr>
              <a:t>Introduce E-OSC, </a:t>
            </a:r>
            <a:r>
              <a:rPr lang="en-US" sz="1800" dirty="0" smtClean="0">
                <a:latin typeface="Arial" panose="020B0604020202020204" pitchFamily="34" charset="0"/>
                <a:cs typeface="Arial" panose="020B0604020202020204" pitchFamily="34" charset="0"/>
              </a:rPr>
              <a:t>show E-OSC Videos</a:t>
            </a:r>
          </a:p>
          <a:p>
            <a:pPr marL="457200" lvl="1"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dirty="0" smtClean="0">
                <a:latin typeface="Arial" charset="0"/>
                <a:ea typeface="ＭＳ Ｐゴシック" charset="0"/>
                <a:cs typeface="ＭＳ Ｐゴシック" charset="0"/>
              </a:rPr>
              <a:t>Department/Division, Duty Section, Quarters</a:t>
            </a: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Wardroom, </a:t>
            </a:r>
            <a:r>
              <a:rPr lang="en-US" sz="1800" dirty="0">
                <a:latin typeface="Arial" charset="0"/>
                <a:ea typeface="ＭＳ Ｐゴシック" charset="0"/>
                <a:cs typeface="ＭＳ Ｐゴシック" charset="0"/>
              </a:rPr>
              <a:t>CPO Mess, </a:t>
            </a:r>
            <a:r>
              <a:rPr lang="en-US" sz="1800" dirty="0" smtClean="0">
                <a:latin typeface="Arial" charset="0"/>
                <a:ea typeface="ＭＳ Ｐゴシック" charset="0"/>
                <a:cs typeface="ＭＳ Ｐゴシック" charset="0"/>
              </a:rPr>
              <a:t>FCPO</a:t>
            </a:r>
          </a:p>
          <a:p>
            <a:pPr lvl="1">
              <a:lnSpc>
                <a:spcPct val="100000"/>
              </a:lnSpc>
              <a:spcBef>
                <a:spcPts val="0"/>
              </a:spcBef>
            </a:pPr>
            <a:r>
              <a:rPr lang="en-US" sz="1800" dirty="0" smtClean="0">
                <a:latin typeface="Arial" charset="0"/>
                <a:ea typeface="ＭＳ Ｐゴシック" charset="0"/>
                <a:cs typeface="ＭＳ Ｐゴシック" charset="0"/>
              </a:rPr>
              <a:t>Conduits </a:t>
            </a:r>
            <a:r>
              <a:rPr lang="en-US" sz="1800" dirty="0">
                <a:latin typeface="Arial" charset="0"/>
                <a:ea typeface="ＭＳ Ｐゴシック" charset="0"/>
                <a:cs typeface="ＭＳ Ｐゴシック" charset="0"/>
              </a:rPr>
              <a:t>to training and promoting E-OSC </a:t>
            </a:r>
            <a:r>
              <a:rPr lang="en-US" sz="1800" dirty="0" smtClean="0">
                <a:latin typeface="Arial" charset="0"/>
                <a:ea typeface="ＭＳ Ｐゴシック" charset="0"/>
                <a:cs typeface="ＭＳ Ｐゴシック" charset="0"/>
              </a:rPr>
              <a:t>components</a:t>
            </a:r>
          </a:p>
          <a:p>
            <a:pPr marL="457200" lvl="1"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a:latin typeface="Arial" charset="0"/>
                <a:ea typeface="ＭＳ Ｐゴシック" charset="0"/>
                <a:cs typeface="ＭＳ Ｐゴシック" charset="0"/>
              </a:rPr>
              <a:t>Safety </a:t>
            </a:r>
            <a:r>
              <a:rPr lang="en-US" sz="1800" dirty="0" err="1" smtClean="0">
                <a:latin typeface="Arial" charset="0"/>
                <a:ea typeface="ＭＳ Ｐゴシック" charset="0"/>
                <a:cs typeface="ＭＳ Ｐゴシック" charset="0"/>
              </a:rPr>
              <a:t>Standdown</a:t>
            </a:r>
            <a:endParaRPr lang="en-US" sz="1800" dirty="0" smtClean="0">
              <a:latin typeface="Arial" charset="0"/>
              <a:ea typeface="ＭＳ Ｐゴシック" charset="0"/>
              <a:cs typeface="ＭＳ Ｐゴシック" charset="0"/>
            </a:endParaRPr>
          </a:p>
          <a:p>
            <a:pPr marL="0"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Sailor 360, Command </a:t>
            </a:r>
            <a:r>
              <a:rPr lang="en-US" sz="1800" dirty="0">
                <a:latin typeface="Arial" charset="0"/>
                <a:ea typeface="ＭＳ Ｐゴシック" charset="0"/>
                <a:cs typeface="ＭＳ Ｐゴシック" charset="0"/>
              </a:rPr>
              <a:t>PT, MWR events</a:t>
            </a:r>
          </a:p>
          <a:p>
            <a:pPr>
              <a:lnSpc>
                <a:spcPct val="100000"/>
              </a:lnSpc>
              <a:spcBef>
                <a:spcPts val="0"/>
              </a:spcBef>
            </a:pPr>
            <a:endParaRPr lang="en-US" sz="1800" dirty="0">
              <a:latin typeface="Arial" charset="0"/>
              <a:ea typeface="ＭＳ Ｐゴシック" charset="0"/>
              <a:cs typeface="ＭＳ Ｐゴシック" charset="0"/>
            </a:endParaRPr>
          </a:p>
          <a:p>
            <a:pPr marL="0" indent="0" algn="ctr">
              <a:lnSpc>
                <a:spcPct val="100000"/>
              </a:lnSpc>
              <a:spcBef>
                <a:spcPts val="0"/>
              </a:spcBef>
              <a:buNone/>
            </a:pPr>
            <a:r>
              <a:rPr lang="en-US" sz="1800" u="sng" dirty="0">
                <a:latin typeface="Arial" charset="0"/>
                <a:ea typeface="ＭＳ Ｐゴシック" charset="0"/>
                <a:cs typeface="ＭＳ Ｐゴシック" charset="0"/>
              </a:rPr>
              <a:t>Short, consistent, continuous and specific trainings on E-OSC components. </a:t>
            </a:r>
            <a:endParaRPr lang="en-US" sz="1800" u="sng" dirty="0" smtClean="0">
              <a:latin typeface="Arial" charset="0"/>
              <a:ea typeface="ＭＳ Ｐゴシック" charset="0"/>
              <a:cs typeface="ＭＳ Ｐゴシック" charset="0"/>
            </a:endParaRPr>
          </a:p>
          <a:p>
            <a:pPr marL="0" indent="0" algn="ctr">
              <a:lnSpc>
                <a:spcPct val="100000"/>
              </a:lnSpc>
              <a:spcBef>
                <a:spcPts val="0"/>
              </a:spcBef>
              <a:buNone/>
            </a:pPr>
            <a:endParaRPr lang="en-US" sz="1800" b="1" u="sng" dirty="0" smtClean="0">
              <a:latin typeface="Arial" charset="0"/>
              <a:ea typeface="ＭＳ Ｐゴシック" charset="0"/>
              <a:cs typeface="ＭＳ Ｐゴシック" charset="0"/>
            </a:endParaRPr>
          </a:p>
          <a:p>
            <a:pPr marL="0" indent="0" algn="ctr">
              <a:lnSpc>
                <a:spcPct val="100000"/>
              </a:lnSpc>
              <a:spcBef>
                <a:spcPts val="0"/>
              </a:spcBef>
              <a:buNone/>
            </a:pPr>
            <a:r>
              <a:rPr lang="en-US" sz="1800" b="1" dirty="0" smtClean="0">
                <a:latin typeface="Arial" charset="0"/>
                <a:ea typeface="ＭＳ Ｐゴシック" charset="0"/>
                <a:cs typeface="ＭＳ Ｐゴシック" charset="0"/>
              </a:rPr>
              <a:t>This </a:t>
            </a:r>
            <a:r>
              <a:rPr lang="en-US" sz="1800" b="1" dirty="0">
                <a:latin typeface="Arial" charset="0"/>
                <a:ea typeface="ＭＳ Ｐゴシック" charset="0"/>
                <a:cs typeface="ＭＳ Ｐゴシック" charset="0"/>
              </a:rPr>
              <a:t>is not annual GMT training!</a:t>
            </a:r>
          </a:p>
          <a:p>
            <a:pPr marL="283464" indent="0">
              <a:lnSpc>
                <a:spcPct val="100000"/>
              </a:lnSpc>
              <a:spcBef>
                <a:spcPts val="0"/>
              </a:spcBef>
              <a:buNone/>
            </a:pPr>
            <a:endParaRPr lang="en-US" sz="1800" dirty="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3370596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What Is E-OSC?</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r>
              <a:rPr lang="en-US" sz="1800" dirty="0" smtClean="0"/>
              <a:t>E-OSC </a:t>
            </a:r>
            <a:r>
              <a:rPr lang="en-US" sz="1800" dirty="0"/>
              <a:t>is a </a:t>
            </a:r>
            <a:r>
              <a:rPr lang="en-US" sz="1800" dirty="0" smtClean="0"/>
              <a:t>program </a:t>
            </a:r>
            <a:r>
              <a:rPr lang="en-US" sz="1800" dirty="0"/>
              <a:t>with an evidence-based approach to helping our Sailors perform at the optimum levels and address challenges using healthy coping techniques that align with the Navy’s Signature </a:t>
            </a:r>
            <a:r>
              <a:rPr lang="en-US" sz="1800" dirty="0" smtClean="0"/>
              <a:t>Behaviors.</a:t>
            </a:r>
          </a:p>
          <a:p>
            <a:pPr marL="0" indent="0">
              <a:buNone/>
            </a:pPr>
            <a:endParaRPr lang="en-US" sz="1800" dirty="0" smtClean="0"/>
          </a:p>
          <a:p>
            <a:r>
              <a:rPr lang="en-US" sz="1800" dirty="0" smtClean="0"/>
              <a:t>E-OSC </a:t>
            </a:r>
            <a:r>
              <a:rPr lang="en-US" sz="1800" dirty="0"/>
              <a:t>is founded on resilience and stress mitigation principles promoted by a command team to support intervention and engagement with Sailors and embed with the </a:t>
            </a:r>
            <a:r>
              <a:rPr lang="en-US" sz="1800" dirty="0" smtClean="0"/>
              <a:t>commands’ </a:t>
            </a:r>
            <a:r>
              <a:rPr lang="en-US" sz="1800" dirty="0"/>
              <a:t>culture the importance of regular promotion and practice of these skills </a:t>
            </a:r>
            <a:r>
              <a:rPr lang="en-US" sz="1800" dirty="0" smtClean="0"/>
              <a:t>and techniques.</a:t>
            </a:r>
            <a:endParaRPr lang="en-US" sz="1800" dirty="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209436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What Makes E-OSC Different</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r>
              <a:rPr lang="en-US" sz="1800" dirty="0" smtClean="0"/>
              <a:t>Not in a competition with other programs- this is cultural and foundational</a:t>
            </a:r>
          </a:p>
          <a:p>
            <a:r>
              <a:rPr lang="en-US" sz="1800" dirty="0" smtClean="0"/>
              <a:t>This </a:t>
            </a:r>
            <a:r>
              <a:rPr lang="en-US" sz="1800" dirty="0"/>
              <a:t>is a more relevant, proactive, and evidence-based approach to helping our Sailors perform at the optimum levels required by their duties and chains of command. </a:t>
            </a:r>
            <a:endParaRPr lang="en-US" sz="1800" dirty="0" smtClean="0"/>
          </a:p>
          <a:p>
            <a:r>
              <a:rPr lang="en-US" sz="1800" dirty="0" smtClean="0"/>
              <a:t>This </a:t>
            </a:r>
            <a:r>
              <a:rPr lang="en-US" sz="1800" dirty="0"/>
              <a:t>program is the “HOW” we do, attain, and live up to the expectations, demands, and the ideals to which we aspire. Ultimately it is about growing a more resilient and ready Naval War-Fighting Force.</a:t>
            </a:r>
          </a:p>
          <a:p>
            <a:pPr marL="0" indent="0">
              <a:lnSpc>
                <a:spcPct val="100000"/>
              </a:lnSpc>
              <a:spcBef>
                <a:spcPts val="0"/>
              </a:spcBef>
              <a:buNone/>
            </a:pPr>
            <a:endParaRPr lang="en-US" sz="1800" dirty="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352798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Implementing E-OSC in the Unit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4140868"/>
          </a:xfrm>
        </p:spPr>
        <p:txBody>
          <a:bodyPr>
            <a:normAutofit/>
          </a:bodyPr>
          <a:lstStyle/>
          <a:p>
            <a:pPr>
              <a:lnSpc>
                <a:spcPct val="100000"/>
              </a:lnSpc>
              <a:spcBef>
                <a:spcPts val="0"/>
              </a:spcBef>
            </a:pPr>
            <a:r>
              <a:rPr lang="en-US" sz="1800" dirty="0">
                <a:latin typeface="Arial" charset="0"/>
                <a:ea typeface="ＭＳ Ｐゴシック" charset="0"/>
                <a:cs typeface="ＭＳ Ｐゴシック" charset="0"/>
              </a:rPr>
              <a:t>Leadership Endorsement</a:t>
            </a:r>
          </a:p>
          <a:p>
            <a:pPr lvl="1">
              <a:lnSpc>
                <a:spcPct val="100000"/>
              </a:lnSpc>
              <a:spcBef>
                <a:spcPts val="0"/>
              </a:spcBef>
            </a:pPr>
            <a:r>
              <a:rPr lang="en-US" sz="1800" dirty="0">
                <a:latin typeface="Arial" charset="0"/>
                <a:ea typeface="ＭＳ Ｐゴシック" charset="0"/>
                <a:cs typeface="ＭＳ Ｐゴシック" charset="0"/>
              </a:rPr>
              <a:t>Set the </a:t>
            </a:r>
            <a:r>
              <a:rPr lang="en-US" sz="1800" dirty="0" smtClean="0">
                <a:latin typeface="Arial" charset="0"/>
                <a:ea typeface="ＭＳ Ｐゴシック" charset="0"/>
                <a:cs typeface="ＭＳ Ｐゴシック" charset="0"/>
              </a:rPr>
              <a:t>tone</a:t>
            </a:r>
          </a:p>
          <a:p>
            <a:pPr marL="457200" lvl="1"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Team Development</a:t>
            </a:r>
            <a:endParaRPr lang="en-US" sz="1800" dirty="0">
              <a:latin typeface="Arial" charset="0"/>
              <a:ea typeface="ＭＳ Ｐゴシック" charset="0"/>
              <a:cs typeface="ＭＳ Ｐゴシック" charset="0"/>
            </a:endParaRPr>
          </a:p>
          <a:p>
            <a:pPr lvl="1">
              <a:lnSpc>
                <a:spcPct val="100000"/>
              </a:lnSpc>
              <a:spcBef>
                <a:spcPts val="0"/>
              </a:spcBef>
            </a:pPr>
            <a:r>
              <a:rPr lang="en-US" sz="1800" dirty="0" smtClean="0">
                <a:latin typeface="Arial" charset="0"/>
                <a:ea typeface="ＭＳ Ｐゴシック" charset="0"/>
                <a:cs typeface="ＭＳ Ｐゴシック" charset="0"/>
              </a:rPr>
              <a:t>Establish a multi-rate, rank </a:t>
            </a:r>
            <a:r>
              <a:rPr lang="en-US" sz="1800" dirty="0">
                <a:latin typeface="Arial" charset="0"/>
                <a:ea typeface="ＭＳ Ｐゴシック" charset="0"/>
                <a:cs typeface="ＭＳ Ｐゴシック" charset="0"/>
              </a:rPr>
              <a:t>and </a:t>
            </a:r>
            <a:r>
              <a:rPr lang="en-US" sz="1800" dirty="0" smtClean="0">
                <a:latin typeface="Arial" charset="0"/>
                <a:ea typeface="ＭＳ Ｐゴシック" charset="0"/>
                <a:cs typeface="ＭＳ Ｐゴシック" charset="0"/>
              </a:rPr>
              <a:t>department team</a:t>
            </a:r>
          </a:p>
          <a:p>
            <a:pPr marL="457200" lvl="1"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a:latin typeface="Arial" charset="0"/>
                <a:ea typeface="ＭＳ Ｐゴシック" charset="0"/>
                <a:cs typeface="ＭＳ Ｐゴシック" charset="0"/>
              </a:rPr>
              <a:t>Educate</a:t>
            </a:r>
          </a:p>
          <a:p>
            <a:pPr lvl="1">
              <a:lnSpc>
                <a:spcPct val="100000"/>
              </a:lnSpc>
              <a:spcBef>
                <a:spcPts val="0"/>
              </a:spcBef>
            </a:pPr>
            <a:r>
              <a:rPr lang="en-US" sz="1800" dirty="0" smtClean="0">
                <a:latin typeface="Arial" charset="0"/>
                <a:ea typeface="ＭＳ Ｐゴシック" charset="0"/>
                <a:cs typeface="ＭＳ Ｐゴシック" charset="0"/>
              </a:rPr>
              <a:t>Internal Command trainings</a:t>
            </a:r>
          </a:p>
          <a:p>
            <a:pPr marL="457200" lvl="1"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Incorporate</a:t>
            </a:r>
            <a:endParaRPr lang="en-US" sz="1800" dirty="0">
              <a:latin typeface="Arial" charset="0"/>
              <a:ea typeface="ＭＳ Ｐゴシック" charset="0"/>
              <a:cs typeface="ＭＳ Ｐゴシック" charset="0"/>
            </a:endParaRPr>
          </a:p>
          <a:p>
            <a:pPr lvl="1">
              <a:lnSpc>
                <a:spcPct val="100000"/>
              </a:lnSpc>
              <a:spcBef>
                <a:spcPts val="0"/>
              </a:spcBef>
            </a:pPr>
            <a:r>
              <a:rPr lang="en-US" sz="1800" dirty="0" smtClean="0">
                <a:latin typeface="Arial" charset="0"/>
                <a:ea typeface="ＭＳ Ｐゴシック" charset="0"/>
                <a:cs typeface="ＭＳ Ｐゴシック" charset="0"/>
              </a:rPr>
              <a:t>Marketing (POD notes, command events, etc.)</a:t>
            </a:r>
          </a:p>
          <a:p>
            <a:pPr marL="457200" lvl="1" indent="0">
              <a:lnSpc>
                <a:spcPct val="100000"/>
              </a:lnSpc>
              <a:spcBef>
                <a:spcPts val="0"/>
              </a:spcBef>
              <a:buNone/>
            </a:pPr>
            <a:endParaRPr lang="en-US" sz="1800" dirty="0">
              <a:latin typeface="Arial" charset="0"/>
              <a:ea typeface="ＭＳ Ｐゴシック" charset="0"/>
              <a:cs typeface="ＭＳ Ｐゴシック" charset="0"/>
            </a:endParaRPr>
          </a:p>
          <a:p>
            <a:pPr>
              <a:lnSpc>
                <a:spcPct val="100000"/>
              </a:lnSpc>
              <a:spcBef>
                <a:spcPts val="0"/>
              </a:spcBef>
            </a:pPr>
            <a:r>
              <a:rPr lang="en-US" sz="1800" dirty="0" smtClean="0">
                <a:latin typeface="Arial" charset="0"/>
                <a:ea typeface="ＭＳ Ｐゴシック" charset="0"/>
                <a:cs typeface="ＭＳ Ｐゴシック" charset="0"/>
              </a:rPr>
              <a:t>Inculcate</a:t>
            </a:r>
          </a:p>
          <a:p>
            <a:pPr lvl="1">
              <a:lnSpc>
                <a:spcPct val="100000"/>
              </a:lnSpc>
              <a:spcBef>
                <a:spcPts val="0"/>
              </a:spcBef>
            </a:pPr>
            <a:r>
              <a:rPr lang="en-US" sz="1800" b="1" u="sng" dirty="0" smtClean="0">
                <a:latin typeface="Arial" charset="0"/>
                <a:ea typeface="ＭＳ Ｐゴシック" charset="0"/>
                <a:cs typeface="ＭＳ Ｐゴシック" charset="0"/>
              </a:rPr>
              <a:t>Embed the concept </a:t>
            </a:r>
            <a:r>
              <a:rPr lang="en-US" sz="1800" dirty="0" smtClean="0">
                <a:latin typeface="Arial" charset="0"/>
                <a:ea typeface="ＭＳ Ｐゴシック" charset="0"/>
                <a:cs typeface="ＭＳ Ｐゴシック" charset="0"/>
              </a:rPr>
              <a:t>as a part of the </a:t>
            </a:r>
            <a:r>
              <a:rPr lang="en-US" sz="1800" b="1" u="sng" dirty="0" smtClean="0">
                <a:latin typeface="Arial" charset="0"/>
                <a:ea typeface="ＭＳ Ｐゴシック" charset="0"/>
                <a:cs typeface="ＭＳ Ｐゴシック" charset="0"/>
              </a:rPr>
              <a:t>culture.</a:t>
            </a:r>
            <a:endParaRPr lang="en-US" sz="1800" dirty="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196978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Leadership Endorsement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In order to sustain this </a:t>
            </a:r>
            <a:r>
              <a:rPr lang="en-US" sz="1800" dirty="0" smtClean="0">
                <a:latin typeface="Arial" panose="020B0604020202020204" pitchFamily="34" charset="0"/>
                <a:cs typeface="Arial" panose="020B0604020202020204" pitchFamily="34" charset="0"/>
              </a:rPr>
              <a:t>program it </a:t>
            </a:r>
            <a:r>
              <a:rPr lang="en-US" sz="1800" dirty="0">
                <a:latin typeface="Arial" panose="020B0604020202020204" pitchFamily="34" charset="0"/>
                <a:cs typeface="Arial" panose="020B0604020202020204" pitchFamily="34" charset="0"/>
              </a:rPr>
              <a:t>has to be ingrained within the culture of the </a:t>
            </a:r>
            <a:r>
              <a:rPr lang="en-US" sz="1800" dirty="0" smtClean="0">
                <a:latin typeface="Arial" panose="020B0604020202020204" pitchFamily="34" charset="0"/>
                <a:cs typeface="Arial" panose="020B0604020202020204" pitchFamily="34" charset="0"/>
              </a:rPr>
              <a:t>command:</a:t>
            </a: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1800" b="1" dirty="0">
              <a:latin typeface="Arial" charset="0"/>
              <a:ea typeface="ＭＳ Ｐゴシック" charset="0"/>
              <a:cs typeface="ＭＳ Ｐゴシック" charset="0"/>
            </a:endParaRPr>
          </a:p>
          <a:p>
            <a:pPr marL="285750">
              <a:lnSpc>
                <a:spcPct val="100000"/>
              </a:lnSpc>
              <a:spcBef>
                <a:spcPts val="0"/>
              </a:spcBef>
            </a:pPr>
            <a:r>
              <a:rPr lang="en-US" sz="1800" dirty="0">
                <a:latin typeface="Arial" charset="0"/>
                <a:ea typeface="ＭＳ Ｐゴシック" charset="0"/>
                <a:cs typeface="ＭＳ Ｐゴシック" charset="0"/>
              </a:rPr>
              <a:t>Provide an overview of E-OSC components and goals to TRIAD, Wardroom, </a:t>
            </a:r>
            <a:r>
              <a:rPr lang="en-US" sz="1800" b="1" u="sng" dirty="0" smtClean="0">
                <a:latin typeface="Arial" charset="0"/>
                <a:ea typeface="ＭＳ Ｐゴシック" charset="0"/>
                <a:cs typeface="ＭＳ Ｐゴシック" charset="0"/>
              </a:rPr>
              <a:t>CPO</a:t>
            </a:r>
            <a:r>
              <a:rPr lang="en-US" sz="1800" dirty="0" smtClean="0">
                <a:latin typeface="Arial" charset="0"/>
                <a:ea typeface="ＭＳ Ｐゴシック" charset="0"/>
                <a:cs typeface="ＭＳ Ｐゴシック" charset="0"/>
              </a:rPr>
              <a:t> and FCPO Messes</a:t>
            </a:r>
            <a:endParaRPr lang="en-US" sz="1800" dirty="0">
              <a:latin typeface="Arial" charset="0"/>
              <a:ea typeface="ＭＳ Ｐゴシック" charset="0"/>
              <a:cs typeface="ＭＳ Ｐゴシック" charset="0"/>
            </a:endParaRPr>
          </a:p>
          <a:p>
            <a:pPr lvl="1">
              <a:lnSpc>
                <a:spcPct val="100000"/>
              </a:lnSpc>
              <a:spcBef>
                <a:spcPts val="0"/>
              </a:spcBef>
              <a:buFont typeface="Arial" panose="020B0604020202020204" pitchFamily="34" charset="0"/>
              <a:buChar char="−"/>
            </a:pPr>
            <a:endParaRPr lang="en-US" sz="1800" b="1" dirty="0">
              <a:latin typeface="Arial" charset="0"/>
              <a:ea typeface="ＭＳ Ｐゴシック" charset="0"/>
              <a:cs typeface="ＭＳ Ｐゴシック" charset="0"/>
            </a:endParaRPr>
          </a:p>
          <a:p>
            <a:pPr>
              <a:lnSpc>
                <a:spcPct val="100000"/>
              </a:lnSpc>
              <a:spcBef>
                <a:spcPts val="0"/>
              </a:spcBef>
            </a:pPr>
            <a:r>
              <a:rPr lang="en-US" sz="1800" i="1" dirty="0">
                <a:latin typeface="Arial" charset="0"/>
                <a:ea typeface="ＭＳ Ｐゴシック" charset="0"/>
                <a:cs typeface="ＭＳ Ｐゴシック" charset="0"/>
              </a:rPr>
              <a:t>Every Sailor, Every Day </a:t>
            </a:r>
            <a:r>
              <a:rPr lang="en-US" sz="1800" dirty="0">
                <a:latin typeface="Arial" charset="0"/>
                <a:ea typeface="ＭＳ Ｐゴシック" charset="0"/>
                <a:cs typeface="ＭＳ Ｐゴシック" charset="0"/>
              </a:rPr>
              <a:t>requires endorsement at every level</a:t>
            </a:r>
          </a:p>
          <a:p>
            <a:pPr lvl="1">
              <a:lnSpc>
                <a:spcPct val="100000"/>
              </a:lnSpc>
              <a:spcBef>
                <a:spcPts val="0"/>
              </a:spcBef>
            </a:pPr>
            <a:r>
              <a:rPr lang="en-US" sz="1800" dirty="0" smtClean="0">
                <a:latin typeface="Arial" charset="0"/>
                <a:ea typeface="ＭＳ Ｐゴシック" charset="0"/>
                <a:cs typeface="ＭＳ Ｐゴシック" charset="0"/>
              </a:rPr>
              <a:t>Supported, endorsed, and promoted by the entire department </a:t>
            </a:r>
            <a:r>
              <a:rPr lang="en-US" sz="1800" dirty="0">
                <a:latin typeface="Arial" charset="0"/>
                <a:ea typeface="ＭＳ Ｐゴシック" charset="0"/>
                <a:cs typeface="ＭＳ Ｐゴシック" charset="0"/>
              </a:rPr>
              <a:t>chain of </a:t>
            </a:r>
            <a:r>
              <a:rPr lang="en-US" sz="1800" dirty="0" smtClean="0">
                <a:latin typeface="Arial" charset="0"/>
                <a:ea typeface="ＭＳ Ｐゴシック" charset="0"/>
                <a:cs typeface="ＭＳ Ｐゴシック" charset="0"/>
              </a:rPr>
              <a:t>command, from WCS to Department Head</a:t>
            </a:r>
            <a:endParaRPr lang="en-US" sz="1800" i="1" dirty="0">
              <a:latin typeface="Arial" charset="0"/>
              <a:ea typeface="ＭＳ Ｐゴシック" charset="0"/>
              <a:cs typeface="ＭＳ Ｐゴシック" charset="0"/>
            </a:endParaRPr>
          </a:p>
          <a:p>
            <a:pPr marL="0" indent="0">
              <a:lnSpc>
                <a:spcPct val="100000"/>
              </a:lnSpc>
              <a:spcBef>
                <a:spcPts val="0"/>
              </a:spcBef>
              <a:buNone/>
            </a:pPr>
            <a:endParaRPr lang="en-US" sz="1800" dirty="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341219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Team Development  </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33401" y="2247900"/>
            <a:ext cx="8229600" cy="4309310"/>
          </a:xfrm>
        </p:spPr>
        <p:txBody>
          <a:bodyPr>
            <a:no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E-OSC program sustainment requires all groups within the command to serve </a:t>
            </a:r>
            <a:r>
              <a:rPr lang="en-US" sz="1800" dirty="0" smtClean="0">
                <a:latin typeface="Arial" panose="020B0604020202020204" pitchFamily="34" charset="0"/>
                <a:cs typeface="Arial" panose="020B0604020202020204" pitchFamily="34" charset="0"/>
              </a:rPr>
              <a:t>as </a:t>
            </a:r>
            <a:r>
              <a:rPr lang="en-US" sz="1800" dirty="0">
                <a:latin typeface="Arial" panose="020B0604020202020204" pitchFamily="34" charset="0"/>
                <a:cs typeface="Arial" panose="020B0604020202020204" pitchFamily="34" charset="0"/>
              </a:rPr>
              <a:t>force </a:t>
            </a:r>
            <a:r>
              <a:rPr lang="en-US" sz="1800" dirty="0" smtClean="0">
                <a:latin typeface="Arial" panose="020B0604020202020204" pitchFamily="34" charset="0"/>
                <a:cs typeface="Arial" panose="020B0604020202020204" pitchFamily="34" charset="0"/>
              </a:rPr>
              <a:t>multipliers:</a:t>
            </a:r>
            <a:endParaRPr lang="en-US" sz="1800" dirty="0">
              <a:latin typeface="Arial" panose="020B0604020202020204" pitchFamily="34" charset="0"/>
              <a:cs typeface="Arial" panose="020B0604020202020204" pitchFamily="34" charset="0"/>
            </a:endParaRPr>
          </a:p>
          <a:p>
            <a:pPr marL="400050" lvl="1" indent="0">
              <a:lnSpc>
                <a:spcPct val="100000"/>
              </a:lnSpc>
              <a:spcBef>
                <a:spcPts val="0"/>
              </a:spcBef>
              <a:buNone/>
            </a:pPr>
            <a:endParaRPr lang="en-US" sz="1800" b="1" dirty="0">
              <a:latin typeface="Arial" charset="0"/>
              <a:ea typeface="ＭＳ Ｐゴシック" charset="0"/>
              <a:cs typeface="ＭＳ Ｐゴシック" charset="0"/>
            </a:endParaRPr>
          </a:p>
          <a:p>
            <a:pPr marL="283464" lvl="1">
              <a:lnSpc>
                <a:spcPct val="100000"/>
              </a:lnSpc>
              <a:spcBef>
                <a:spcPts val="0"/>
              </a:spcBef>
            </a:pPr>
            <a:r>
              <a:rPr lang="en-US" sz="1800" b="1" dirty="0" smtClean="0">
                <a:latin typeface="Arial" charset="0"/>
                <a:ea typeface="ＭＳ Ｐゴシック" charset="0"/>
                <a:cs typeface="ＭＳ Ｐゴシック" charset="0"/>
              </a:rPr>
              <a:t>Team </a:t>
            </a:r>
            <a:r>
              <a:rPr lang="en-US" sz="1800" b="1" dirty="0">
                <a:latin typeface="Arial" charset="0"/>
                <a:ea typeface="ＭＳ Ｐゴシック" charset="0"/>
                <a:cs typeface="ＭＳ Ｐゴシック" charset="0"/>
              </a:rPr>
              <a:t>Leader (TL) &amp; Assistant Team Leader (</a:t>
            </a:r>
            <a:r>
              <a:rPr lang="en-US" sz="1800" b="1" dirty="0" smtClean="0">
                <a:latin typeface="Arial" charset="0"/>
                <a:ea typeface="ＭＳ Ｐゴシック" charset="0"/>
                <a:cs typeface="ＭＳ Ｐゴシック" charset="0"/>
              </a:rPr>
              <a:t>ATL):</a:t>
            </a:r>
          </a:p>
          <a:p>
            <a:pPr marL="628650" lvl="1" indent="-171450">
              <a:lnSpc>
                <a:spcPct val="100000"/>
              </a:lnSpc>
              <a:spcBef>
                <a:spcPts val="0"/>
              </a:spcBef>
            </a:pPr>
            <a:r>
              <a:rPr lang="en-US" sz="1600" dirty="0" smtClean="0">
                <a:latin typeface="Arial" panose="020B0604020202020204" pitchFamily="34" charset="0"/>
                <a:cs typeface="Arial" panose="020B0604020202020204" pitchFamily="34" charset="0"/>
              </a:rPr>
              <a:t>E-OSC </a:t>
            </a:r>
            <a:r>
              <a:rPr lang="en-US" sz="1600" dirty="0">
                <a:latin typeface="Arial" panose="020B0604020202020204" pitchFamily="34" charset="0"/>
                <a:cs typeface="Arial" panose="020B0604020202020204" pitchFamily="34" charset="0"/>
              </a:rPr>
              <a:t>Team Leader: E7 or above (attend a E-OSC Trainer </a:t>
            </a:r>
            <a:r>
              <a:rPr lang="en-US" sz="1600" dirty="0" smtClean="0">
                <a:latin typeface="Arial" panose="020B0604020202020204" pitchFamily="34" charset="0"/>
                <a:cs typeface="Arial" panose="020B0604020202020204" pitchFamily="34" charset="0"/>
              </a:rPr>
              <a:t>Course</a:t>
            </a:r>
            <a:r>
              <a:rPr lang="en-US" sz="1600" dirty="0">
                <a:latin typeface="Arial" panose="020B0604020202020204" pitchFamily="34" charset="0"/>
                <a:cs typeface="Arial" panose="020B0604020202020204" pitchFamily="34" charset="0"/>
              </a:rPr>
              <a:t>)</a:t>
            </a:r>
          </a:p>
          <a:p>
            <a:pPr marL="628650" lvl="1" indent="-171450">
              <a:lnSpc>
                <a:spcPct val="100000"/>
              </a:lnSpc>
              <a:spcBef>
                <a:spcPts val="0"/>
              </a:spcBef>
            </a:pPr>
            <a:r>
              <a:rPr lang="en-US" sz="1600" dirty="0">
                <a:latin typeface="Arial" panose="020B0604020202020204" pitchFamily="34" charset="0"/>
                <a:cs typeface="Arial" panose="020B0604020202020204" pitchFamily="34" charset="0"/>
              </a:rPr>
              <a:t>E-OSC Assistant Team Leader: E6 or above (attend a E-OSC Trainer </a:t>
            </a:r>
            <a:r>
              <a:rPr lang="en-US" sz="1600" dirty="0" smtClean="0">
                <a:latin typeface="Arial" panose="020B0604020202020204" pitchFamily="34" charset="0"/>
                <a:cs typeface="Arial" panose="020B0604020202020204" pitchFamily="34" charset="0"/>
              </a:rPr>
              <a:t>Course)</a:t>
            </a:r>
          </a:p>
          <a:p>
            <a:pPr marL="628650" lvl="1" indent="-171450">
              <a:lnSpc>
                <a:spcPct val="100000"/>
              </a:lnSpc>
              <a:spcBef>
                <a:spcPts val="0"/>
              </a:spcBef>
            </a:pPr>
            <a:endParaRPr lang="en-US" sz="1600" dirty="0" smtClean="0">
              <a:latin typeface="Arial" panose="020B0604020202020204" pitchFamily="34" charset="0"/>
              <a:cs typeface="Arial" panose="020B0604020202020204" pitchFamily="34" charset="0"/>
            </a:endParaRPr>
          </a:p>
          <a:p>
            <a:pPr marL="171450" indent="-171450">
              <a:lnSpc>
                <a:spcPct val="100000"/>
              </a:lnSpc>
              <a:spcBef>
                <a:spcPts val="0"/>
              </a:spcBef>
            </a:pPr>
            <a:r>
              <a:rPr lang="en-US" sz="1800" b="1" dirty="0" smtClean="0">
                <a:latin typeface="Arial" panose="020B0604020202020204" pitchFamily="34" charset="0"/>
                <a:cs typeface="Arial" panose="020B0604020202020204" pitchFamily="34" charset="0"/>
              </a:rPr>
              <a:t>Team Members:</a:t>
            </a:r>
            <a:endParaRPr lang="en-US" sz="1800" b="1" dirty="0">
              <a:latin typeface="Arial" panose="020B0604020202020204" pitchFamily="34" charset="0"/>
              <a:cs typeface="Arial" panose="020B0604020202020204" pitchFamily="34" charset="0"/>
            </a:endParaRPr>
          </a:p>
          <a:p>
            <a:pPr marL="628650" lvl="1" indent="-171450">
              <a:lnSpc>
                <a:spcPct val="100000"/>
              </a:lnSpc>
              <a:spcBef>
                <a:spcPts val="0"/>
              </a:spcBef>
            </a:pPr>
            <a:r>
              <a:rPr lang="en-US" sz="1600" dirty="0" smtClean="0">
                <a:latin typeface="Arial" panose="020B0604020202020204" pitchFamily="34" charset="0"/>
                <a:cs typeface="Arial" panose="020B0604020202020204" pitchFamily="34" charset="0"/>
              </a:rPr>
              <a:t>Minimum </a:t>
            </a:r>
            <a:r>
              <a:rPr lang="en-US" sz="1600" dirty="0">
                <a:latin typeface="Arial" panose="020B0604020202020204" pitchFamily="34" charset="0"/>
                <a:cs typeface="Arial" panose="020B0604020202020204" pitchFamily="34" charset="0"/>
              </a:rPr>
              <a:t>E5 rank (Trained at unit by </a:t>
            </a:r>
            <a:r>
              <a:rPr lang="en-US" sz="1600" dirty="0" smtClean="0">
                <a:latin typeface="Arial" panose="020B0604020202020204" pitchFamily="34" charset="0"/>
                <a:cs typeface="Arial" panose="020B0604020202020204" pitchFamily="34" charset="0"/>
              </a:rPr>
              <a:t>Team Leaders)</a:t>
            </a:r>
          </a:p>
          <a:p>
            <a:pPr marL="628650" lvl="1" indent="-171450">
              <a:lnSpc>
                <a:spcPct val="100000"/>
              </a:lnSpc>
              <a:spcBef>
                <a:spcPts val="0"/>
              </a:spcBef>
            </a:pPr>
            <a:r>
              <a:rPr lang="en-US" sz="1600" dirty="0" smtClean="0">
                <a:latin typeface="Arial" charset="0"/>
                <a:ea typeface="ＭＳ Ｐゴシック" charset="0"/>
                <a:cs typeface="ＭＳ Ｐゴシック" charset="0"/>
              </a:rPr>
              <a:t>Multi-rank</a:t>
            </a:r>
            <a:r>
              <a:rPr lang="en-US" sz="1600" dirty="0">
                <a:latin typeface="Arial" charset="0"/>
                <a:ea typeface="ＭＳ Ｐゴシック" charset="0"/>
                <a:cs typeface="ＭＳ Ｐゴシック" charset="0"/>
              </a:rPr>
              <a:t>, rate, </a:t>
            </a:r>
            <a:r>
              <a:rPr lang="en-US" sz="1600" dirty="0" smtClean="0">
                <a:latin typeface="Arial" charset="0"/>
                <a:ea typeface="ＭＳ Ｐゴシック" charset="0"/>
                <a:cs typeface="ＭＳ Ｐゴシック" charset="0"/>
              </a:rPr>
              <a:t>department/division - Officers</a:t>
            </a:r>
            <a:r>
              <a:rPr lang="en-US" sz="1600" dirty="0">
                <a:latin typeface="Arial" charset="0"/>
                <a:ea typeface="ＭＳ Ｐゴシック" charset="0"/>
                <a:cs typeface="ＭＳ Ｐゴシック" charset="0"/>
              </a:rPr>
              <a:t>, Chiefs, junior </a:t>
            </a:r>
            <a:r>
              <a:rPr lang="en-US" sz="1600" dirty="0" smtClean="0">
                <a:latin typeface="Arial" charset="0"/>
                <a:ea typeface="ＭＳ Ｐゴシック" charset="0"/>
                <a:cs typeface="ＭＳ Ｐゴシック" charset="0"/>
              </a:rPr>
              <a:t>enlisted</a:t>
            </a:r>
          </a:p>
          <a:p>
            <a:pPr marL="628650" lvl="1" indent="-171450">
              <a:lnSpc>
                <a:spcPct val="100000"/>
              </a:lnSpc>
              <a:spcBef>
                <a:spcPts val="0"/>
              </a:spcBef>
            </a:pPr>
            <a:r>
              <a:rPr lang="en-US" sz="1600" dirty="0" smtClean="0">
                <a:latin typeface="Arial" charset="0"/>
                <a:ea typeface="ＭＳ Ｐゴシック" charset="0"/>
                <a:cs typeface="ＭＳ Ｐゴシック" charset="0"/>
              </a:rPr>
              <a:t>Enough members to support the command E-OSC training plan, Buddy Care, Unit Assessment &amp; SoM</a:t>
            </a:r>
          </a:p>
          <a:p>
            <a:pPr marL="457200" lvl="1" indent="0">
              <a:lnSpc>
                <a:spcPct val="100000"/>
              </a:lnSpc>
              <a:spcBef>
                <a:spcPts val="0"/>
              </a:spcBef>
              <a:buNone/>
            </a:pPr>
            <a:endParaRPr lang="en-US" sz="1600" dirty="0" smtClean="0">
              <a:latin typeface="Arial" charset="0"/>
              <a:ea typeface="ＭＳ Ｐゴシック" charset="0"/>
              <a:cs typeface="ＭＳ Ｐゴシック" charset="0"/>
            </a:endParaRPr>
          </a:p>
          <a:p>
            <a:pPr marL="171450" indent="-171450">
              <a:lnSpc>
                <a:spcPct val="100000"/>
              </a:lnSpc>
              <a:spcBef>
                <a:spcPts val="0"/>
              </a:spcBef>
            </a:pPr>
            <a:r>
              <a:rPr lang="en-US" sz="1800" b="1" dirty="0" smtClean="0">
                <a:latin typeface="Arial" charset="0"/>
                <a:ea typeface="ＭＳ Ｐゴシック" charset="0"/>
                <a:cs typeface="ＭＳ Ｐゴシック" charset="0"/>
              </a:rPr>
              <a:t>CRT</a:t>
            </a:r>
            <a:r>
              <a:rPr lang="en-US" sz="1800" dirty="0" smtClean="0">
                <a:latin typeface="Arial" charset="0"/>
                <a:ea typeface="ＭＳ Ｐゴシック" charset="0"/>
                <a:cs typeface="ＭＳ Ｐゴシック" charset="0"/>
              </a:rPr>
              <a:t> specifically to support Buddy Care component</a:t>
            </a:r>
          </a:p>
          <a:p>
            <a:pPr marL="0" indent="0">
              <a:lnSpc>
                <a:spcPct val="100000"/>
              </a:lnSpc>
              <a:spcBef>
                <a:spcPts val="0"/>
              </a:spcBef>
              <a:buNone/>
            </a:pPr>
            <a:endParaRPr lang="en-US" sz="1800" dirty="0" smtClean="0">
              <a:latin typeface="Arial" charset="0"/>
              <a:ea typeface="ＭＳ Ｐゴシック" charset="0"/>
              <a:cs typeface="ＭＳ Ｐゴシック" charset="0"/>
            </a:endParaRPr>
          </a:p>
          <a:p>
            <a:pPr marL="171450" indent="-171450">
              <a:lnSpc>
                <a:spcPct val="100000"/>
              </a:lnSpc>
              <a:spcBef>
                <a:spcPts val="0"/>
              </a:spcBef>
            </a:pPr>
            <a:r>
              <a:rPr lang="en-US" sz="1800" b="1" dirty="0" smtClean="0">
                <a:latin typeface="Arial" panose="020B0604020202020204" pitchFamily="34" charset="0"/>
                <a:cs typeface="Arial" panose="020B0604020202020204" pitchFamily="34" charset="0"/>
              </a:rPr>
              <a:t>IT </a:t>
            </a:r>
            <a:r>
              <a:rPr lang="en-US" sz="1800" b="1" dirty="0">
                <a:latin typeface="Arial" panose="020B0604020202020204" pitchFamily="34" charset="0"/>
                <a:cs typeface="Arial" panose="020B0604020202020204" pitchFamily="34" charset="0"/>
              </a:rPr>
              <a:t>POC </a:t>
            </a:r>
            <a:r>
              <a:rPr lang="en-US" sz="1800" dirty="0">
                <a:latin typeface="Arial" panose="020B0604020202020204" pitchFamily="34" charset="0"/>
                <a:cs typeface="Arial" panose="020B0604020202020204" pitchFamily="34" charset="0"/>
              </a:rPr>
              <a:t>for SoM installation/facilitation and </a:t>
            </a:r>
            <a:r>
              <a:rPr lang="en-US" sz="1800" dirty="0" smtClean="0">
                <a:latin typeface="Arial" panose="020B0604020202020204" pitchFamily="34" charset="0"/>
                <a:cs typeface="Arial" panose="020B0604020202020204" pitchFamily="34" charset="0"/>
              </a:rPr>
              <a:t>support</a:t>
            </a: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1222062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Educate: Command Trainings</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Autofit/>
          </a:bodyPr>
          <a:lstStyle/>
          <a:p>
            <a:pPr marL="171450" indent="-171450">
              <a:lnSpc>
                <a:spcPct val="100000"/>
              </a:lnSpc>
              <a:spcBef>
                <a:spcPts val="0"/>
              </a:spcBef>
            </a:pPr>
            <a:r>
              <a:rPr lang="en-US" sz="1800" dirty="0" smtClean="0">
                <a:latin typeface="Arial" panose="020B0604020202020204" pitchFamily="34" charset="0"/>
                <a:cs typeface="Arial" panose="020B0604020202020204" pitchFamily="34" charset="0"/>
              </a:rPr>
              <a:t>Crew/Command Training: Stress </a:t>
            </a:r>
            <a:r>
              <a:rPr lang="en-US" sz="1800" dirty="0">
                <a:latin typeface="Arial" panose="020B0604020202020204" pitchFamily="34" charset="0"/>
                <a:cs typeface="Arial" panose="020B0604020202020204" pitchFamily="34" charset="0"/>
              </a:rPr>
              <a:t>&amp; Resilience, Self-Care (resilience/toughness) principles (6-8 hours</a:t>
            </a:r>
            <a:r>
              <a:rPr lang="en-US" sz="1800" dirty="0" smtClean="0">
                <a:latin typeface="Arial" panose="020B0604020202020204" pitchFamily="34" charset="0"/>
                <a:cs typeface="Arial" panose="020B0604020202020204" pitchFamily="34" charset="0"/>
              </a:rPr>
              <a:t>)</a:t>
            </a:r>
          </a:p>
          <a:p>
            <a:pPr marL="628650" lvl="1" indent="-171450">
              <a:lnSpc>
                <a:spcPct val="100000"/>
              </a:lnSpc>
              <a:spcBef>
                <a:spcPts val="0"/>
              </a:spcBef>
            </a:pPr>
            <a:endParaRPr lang="en-US" sz="1800" dirty="0">
              <a:latin typeface="Arial" panose="020B0604020202020204" pitchFamily="34" charset="0"/>
              <a:cs typeface="Arial" panose="020B0604020202020204" pitchFamily="34" charset="0"/>
            </a:endParaRPr>
          </a:p>
          <a:p>
            <a:pPr marL="171450" indent="-171450">
              <a:lnSpc>
                <a:spcPct val="100000"/>
              </a:lnSpc>
              <a:spcBef>
                <a:spcPts val="0"/>
              </a:spcBef>
            </a:pP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Deckplate Extenders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Wardroom, CPO Mess, </a:t>
            </a:r>
            <a:r>
              <a:rPr lang="en-US" sz="1800" dirty="0" smtClean="0">
                <a:latin typeface="Arial" panose="020B0604020202020204" pitchFamily="34" charset="0"/>
                <a:cs typeface="Arial" panose="020B0604020202020204" pitchFamily="34" charset="0"/>
              </a:rPr>
              <a:t>FCPO Mess-  </a:t>
            </a:r>
            <a:r>
              <a:rPr lang="en-US" sz="1800" dirty="0">
                <a:latin typeface="Arial" panose="020B0604020202020204" pitchFamily="34" charset="0"/>
                <a:cs typeface="Arial" panose="020B0604020202020204" pitchFamily="34" charset="0"/>
              </a:rPr>
              <a:t>Minimum requirement (to understand and support E-OSC program) includes overview of SoM, Buddy Care &amp; Unit Assessment, COSFA, Core Leader </a:t>
            </a:r>
            <a:r>
              <a:rPr lang="en-US" sz="1800" dirty="0" smtClean="0">
                <a:latin typeface="Arial" panose="020B0604020202020204" pitchFamily="34" charset="0"/>
                <a:cs typeface="Arial" panose="020B0604020202020204" pitchFamily="34" charset="0"/>
              </a:rPr>
              <a:t>Functions- </a:t>
            </a:r>
            <a:r>
              <a:rPr lang="en-US" sz="1800" dirty="0">
                <a:latin typeface="Arial" panose="020B0604020202020204" pitchFamily="34" charset="0"/>
                <a:cs typeface="Arial" panose="020B0604020202020204" pitchFamily="34" charset="0"/>
              </a:rPr>
              <a:t>(4-6 hours</a:t>
            </a:r>
            <a:r>
              <a:rPr lang="en-US" sz="1800" dirty="0" smtClean="0">
                <a:latin typeface="Arial" panose="020B0604020202020204" pitchFamily="34" charset="0"/>
                <a:cs typeface="Arial" panose="020B0604020202020204" pitchFamily="34" charset="0"/>
              </a:rPr>
              <a:t>)</a:t>
            </a:r>
          </a:p>
          <a:p>
            <a:pPr marL="628650" lvl="1" indent="-171450">
              <a:lnSpc>
                <a:spcPct val="100000"/>
              </a:lnSpc>
              <a:spcBef>
                <a:spcPts val="0"/>
              </a:spcBef>
            </a:pPr>
            <a:endParaRPr lang="en-US" sz="1800" dirty="0">
              <a:latin typeface="Arial" panose="020B0604020202020204" pitchFamily="34" charset="0"/>
              <a:cs typeface="Arial" panose="020B0604020202020204" pitchFamily="34" charset="0"/>
            </a:endParaRPr>
          </a:p>
          <a:p>
            <a:pPr marL="171450" indent="-171450">
              <a:lnSpc>
                <a:spcPct val="100000"/>
              </a:lnSpc>
              <a:spcBef>
                <a:spcPts val="0"/>
              </a:spcBef>
            </a:pPr>
            <a:r>
              <a:rPr lang="en-US" sz="1800" dirty="0" smtClean="0">
                <a:latin typeface="Arial" panose="020B0604020202020204" pitchFamily="34" charset="0"/>
                <a:cs typeface="Arial" panose="020B0604020202020204" pitchFamily="34" charset="0"/>
              </a:rPr>
              <a:t>Train </a:t>
            </a:r>
            <a:r>
              <a:rPr lang="en-US" sz="1800" dirty="0">
                <a:latin typeface="Arial" panose="020B0604020202020204" pitchFamily="34" charset="0"/>
                <a:cs typeface="Arial" panose="020B0604020202020204" pitchFamily="34" charset="0"/>
              </a:rPr>
              <a:t>CRT Members in Buddy </a:t>
            </a:r>
            <a:r>
              <a:rPr lang="en-US" sz="1800" dirty="0" smtClean="0">
                <a:latin typeface="Arial" panose="020B0604020202020204" pitchFamily="34" charset="0"/>
                <a:cs typeface="Arial" panose="020B0604020202020204" pitchFamily="34" charset="0"/>
              </a:rPr>
              <a:t>Care (1 </a:t>
            </a:r>
            <a:r>
              <a:rPr lang="en-US" sz="1800" dirty="0">
                <a:latin typeface="Arial" panose="020B0604020202020204" pitchFamily="34" charset="0"/>
                <a:cs typeface="Arial" panose="020B0604020202020204" pitchFamily="34" charset="0"/>
              </a:rPr>
              <a:t>hour</a:t>
            </a:r>
            <a:r>
              <a:rPr lang="en-US" sz="1800" dirty="0" smtClean="0">
                <a:latin typeface="Arial" panose="020B0604020202020204" pitchFamily="34" charset="0"/>
                <a:cs typeface="Arial" panose="020B0604020202020204" pitchFamily="34" charset="0"/>
              </a:rPr>
              <a:t>)</a:t>
            </a:r>
          </a:p>
          <a:p>
            <a:pPr marL="457200" lvl="1" indent="0">
              <a:lnSpc>
                <a:spcPct val="100000"/>
              </a:lnSpc>
              <a:spcBef>
                <a:spcPts val="0"/>
              </a:spcBef>
              <a:buNone/>
            </a:pPr>
            <a:endParaRPr lang="en-US" sz="1800" dirty="0" smtClean="0">
              <a:latin typeface="Arial" panose="020B0604020202020204" pitchFamily="34" charset="0"/>
              <a:cs typeface="Arial" panose="020B0604020202020204" pitchFamily="34" charset="0"/>
            </a:endParaRPr>
          </a:p>
          <a:p>
            <a:pPr marL="171450" indent="-171450">
              <a:lnSpc>
                <a:spcPct val="100000"/>
              </a:lnSpc>
              <a:spcBef>
                <a:spcPts val="0"/>
              </a:spcBef>
            </a:pPr>
            <a:r>
              <a:rPr lang="en-US" sz="1800" dirty="0">
                <a:latin typeface="Arial" panose="020B0604020202020204" pitchFamily="34" charset="0"/>
                <a:cs typeface="Arial" panose="020B0604020202020204" pitchFamily="34" charset="0"/>
              </a:rPr>
              <a:t>Buddy </a:t>
            </a:r>
            <a:r>
              <a:rPr lang="en-US" sz="1800" dirty="0" smtClean="0">
                <a:latin typeface="Arial" panose="020B0604020202020204" pitchFamily="34" charset="0"/>
                <a:cs typeface="Arial" panose="020B0604020202020204" pitchFamily="34" charset="0"/>
              </a:rPr>
              <a:t>Care</a:t>
            </a:r>
            <a:r>
              <a:rPr lang="en-US" sz="1800" dirty="0">
                <a:latin typeface="Arial" panose="020B0604020202020204" pitchFamily="34" charset="0"/>
                <a:cs typeface="Arial" panose="020B0604020202020204" pitchFamily="34" charset="0"/>
              </a:rPr>
              <a:t>, Stress-o-Meter </a:t>
            </a:r>
            <a:r>
              <a:rPr lang="en-US" sz="1800" dirty="0" smtClean="0">
                <a:latin typeface="Arial" panose="020B0604020202020204" pitchFamily="34" charset="0"/>
                <a:cs typeface="Arial" panose="020B0604020202020204" pitchFamily="34" charset="0"/>
              </a:rPr>
              <a:t>(SoM), and </a:t>
            </a:r>
            <a:r>
              <a:rPr lang="en-US" sz="1800" dirty="0">
                <a:latin typeface="Arial" panose="020B0604020202020204" pitchFamily="34" charset="0"/>
                <a:cs typeface="Arial" panose="020B0604020202020204" pitchFamily="34" charset="0"/>
              </a:rPr>
              <a:t>Unit </a:t>
            </a:r>
            <a:r>
              <a:rPr lang="en-US" sz="1800" dirty="0" smtClean="0">
                <a:latin typeface="Arial" panose="020B0604020202020204" pitchFamily="34" charset="0"/>
                <a:cs typeface="Arial" panose="020B0604020202020204" pitchFamily="34" charset="0"/>
              </a:rPr>
              <a:t>Assessment</a:t>
            </a: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55492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E-OSC Course Modules </a:t>
            </a:r>
            <a:endParaRPr lang="en-US" sz="3600" b="1" dirty="0">
              <a:latin typeface="Times New Roman" pitchFamily="18" charset="0"/>
              <a:cs typeface="Times New Roman"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6" name="Object 5">
            <a:extLst>
              <a:ext uri="{FF2B5EF4-FFF2-40B4-BE49-F238E27FC236}">
                <a16:creationId xmlns:a16="http://schemas.microsoft.com/office/drawing/2014/main" xmlns="" id="{F2265ADE-1B81-4911-92B9-2C0FDA022510}"/>
              </a:ext>
            </a:extLst>
          </p:cNvPr>
          <p:cNvGraphicFramePr>
            <a:graphicFrameLocks noChangeAspect="1"/>
          </p:cNvGraphicFramePr>
          <p:nvPr>
            <p:extLst>
              <p:ext uri="{D42A27DB-BD31-4B8C-83A1-F6EECF244321}">
                <p14:modId xmlns:p14="http://schemas.microsoft.com/office/powerpoint/2010/main" val="3905667406"/>
              </p:ext>
            </p:extLst>
          </p:nvPr>
        </p:nvGraphicFramePr>
        <p:xfrm>
          <a:off x="371475" y="2170256"/>
          <a:ext cx="8591550" cy="4606925"/>
        </p:xfrm>
        <a:graphic>
          <a:graphicData uri="http://schemas.openxmlformats.org/presentationml/2006/ole">
            <mc:AlternateContent xmlns:mc="http://schemas.openxmlformats.org/markup-compatibility/2006">
              <mc:Choice xmlns:v="urn:schemas-microsoft-com:vml" Requires="v">
                <p:oleObj spid="_x0000_s1042" name="Worksheet" r:id="rId5" imgW="7086600" imgH="4000420" progId="Excel.Sheet.12">
                  <p:embed/>
                </p:oleObj>
              </mc:Choice>
              <mc:Fallback>
                <p:oleObj name="Worksheet" r:id="rId5" imgW="7086600" imgH="4000420" progId="Excel.Sheet.12">
                  <p:embed/>
                  <p:pic>
                    <p:nvPicPr>
                      <p:cNvPr id="5" name="Object 4">
                        <a:extLst>
                          <a:ext uri="{FF2B5EF4-FFF2-40B4-BE49-F238E27FC236}">
                            <a16:creationId xmlns:a16="http://schemas.microsoft.com/office/drawing/2014/main" xmlns="" id="{F2265ADE-1B81-4911-92B9-2C0FDA022510}"/>
                          </a:ext>
                        </a:extLst>
                      </p:cNvPr>
                      <p:cNvPicPr/>
                      <p:nvPr/>
                    </p:nvPicPr>
                    <p:blipFill>
                      <a:blip r:embed="rId6"/>
                      <a:stretch>
                        <a:fillRect/>
                      </a:stretch>
                    </p:blipFill>
                    <p:spPr>
                      <a:xfrm>
                        <a:off x="371475" y="2170256"/>
                        <a:ext cx="8591550" cy="4606925"/>
                      </a:xfrm>
                      <a:prstGeom prst="rect">
                        <a:avLst/>
                      </a:prstGeom>
                    </p:spPr>
                  </p:pic>
                </p:oleObj>
              </mc:Fallback>
            </mc:AlternateContent>
          </a:graphicData>
        </a:graphic>
      </p:graphicFrame>
    </p:spTree>
    <p:extLst>
      <p:ext uri="{BB962C8B-B14F-4D97-AF65-F5344CB8AC3E}">
        <p14:creationId xmlns:p14="http://schemas.microsoft.com/office/powerpoint/2010/main" val="4219197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dirty="0" smtClean="0">
                <a:latin typeface="Times New Roman" pitchFamily="18" charset="0"/>
                <a:cs typeface="Times New Roman" pitchFamily="18" charset="0"/>
              </a:rPr>
              <a:t>Incorporate: Marketing E-OSC</a:t>
            </a:r>
            <a:endParaRPr lang="en-US" sz="3600" b="1" dirty="0">
              <a:latin typeface="Times New Roman" pitchFamily="18" charset="0"/>
              <a:cs typeface="Times New Roman" pitchFamily="18" charset="0"/>
            </a:endParaRP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457200" indent="-285750">
              <a:lnSpc>
                <a:spcPct val="100000"/>
              </a:lnSpc>
              <a:spcBef>
                <a:spcPts val="0"/>
              </a:spcBef>
            </a:pPr>
            <a:r>
              <a:rPr lang="en-US" sz="1800" dirty="0" smtClean="0">
                <a:latin typeface="Arial" charset="0"/>
                <a:ea typeface="ＭＳ Ｐゴシック" charset="0"/>
                <a:cs typeface="ＭＳ Ｐゴシック" charset="0"/>
              </a:rPr>
              <a:t>POD </a:t>
            </a:r>
            <a:r>
              <a:rPr lang="en-US" sz="1800" dirty="0">
                <a:latin typeface="Arial" charset="0"/>
                <a:ea typeface="ＭＳ Ｐゴシック" charset="0"/>
                <a:cs typeface="ＭＳ Ｐゴシック" charset="0"/>
              </a:rPr>
              <a:t>notes that describe they </a:t>
            </a:r>
            <a:r>
              <a:rPr lang="en-US" sz="1800" dirty="0" smtClean="0">
                <a:latin typeface="Arial" charset="0"/>
                <a:ea typeface="ＭＳ Ｐゴシック" charset="0"/>
                <a:cs typeface="ＭＳ Ｐゴシック" charset="0"/>
              </a:rPr>
              <a:t>key components </a:t>
            </a:r>
            <a:r>
              <a:rPr lang="en-US" sz="1800" dirty="0">
                <a:latin typeface="Arial" charset="0"/>
                <a:ea typeface="ＭＳ Ｐゴシック" charset="0"/>
                <a:cs typeface="ＭＳ Ｐゴシック" charset="0"/>
              </a:rPr>
              <a:t>of E-OSC</a:t>
            </a:r>
          </a:p>
          <a:p>
            <a:pPr marL="400050">
              <a:lnSpc>
                <a:spcPct val="100000"/>
              </a:lnSpc>
              <a:spcBef>
                <a:spcPts val="0"/>
              </a:spcBef>
            </a:pPr>
            <a:endParaRPr lang="en-US" sz="1800" dirty="0">
              <a:latin typeface="Arial" charset="0"/>
              <a:ea typeface="ＭＳ Ｐゴシック" charset="0"/>
              <a:cs typeface="ＭＳ Ｐゴシック" charset="0"/>
            </a:endParaRPr>
          </a:p>
          <a:p>
            <a:pPr marL="400050">
              <a:lnSpc>
                <a:spcPct val="100000"/>
              </a:lnSpc>
              <a:spcBef>
                <a:spcPts val="0"/>
              </a:spcBef>
            </a:pPr>
            <a:r>
              <a:rPr lang="en-US" sz="1800" dirty="0">
                <a:latin typeface="Arial" charset="0"/>
                <a:ea typeface="ＭＳ Ｐゴシック" charset="0"/>
                <a:cs typeface="ＭＳ Ｐゴシック" charset="0"/>
              </a:rPr>
              <a:t>Post E-OSC material throughout command</a:t>
            </a:r>
          </a:p>
          <a:p>
            <a:pPr marL="400050">
              <a:lnSpc>
                <a:spcPct val="100000"/>
              </a:lnSpc>
              <a:spcBef>
                <a:spcPts val="0"/>
              </a:spcBef>
            </a:pPr>
            <a:endParaRPr lang="en-US" sz="1800" dirty="0">
              <a:latin typeface="Arial" charset="0"/>
              <a:ea typeface="ＭＳ Ｐゴシック" charset="0"/>
              <a:cs typeface="ＭＳ Ｐゴシック" charset="0"/>
            </a:endParaRPr>
          </a:p>
          <a:p>
            <a:pPr marL="400050">
              <a:lnSpc>
                <a:spcPct val="100000"/>
              </a:lnSpc>
              <a:spcBef>
                <a:spcPts val="0"/>
              </a:spcBef>
            </a:pPr>
            <a:r>
              <a:rPr lang="en-US" sz="1800" dirty="0">
                <a:latin typeface="Arial" charset="0"/>
                <a:ea typeface="ＭＳ Ｐゴシック" charset="0"/>
                <a:cs typeface="ＭＳ Ｐゴシック" charset="0"/>
              </a:rPr>
              <a:t>Site TV, </a:t>
            </a:r>
            <a:r>
              <a:rPr lang="en-US" sz="1800" dirty="0" smtClean="0">
                <a:latin typeface="Arial" charset="0"/>
                <a:ea typeface="ＭＳ Ｐゴシック" charset="0"/>
                <a:cs typeface="ＭＳ Ｐゴシック" charset="0"/>
              </a:rPr>
              <a:t>health </a:t>
            </a:r>
            <a:r>
              <a:rPr lang="en-US" sz="1800" dirty="0">
                <a:latin typeface="Arial" charset="0"/>
                <a:ea typeface="ＭＳ Ｐゴシック" charset="0"/>
                <a:cs typeface="ＭＳ Ｐゴシック" charset="0"/>
              </a:rPr>
              <a:t>fairs, Safety </a:t>
            </a:r>
            <a:r>
              <a:rPr lang="en-US" sz="1800" dirty="0" err="1">
                <a:latin typeface="Arial" charset="0"/>
                <a:ea typeface="ＭＳ Ｐゴシック" charset="0"/>
                <a:cs typeface="ＭＳ Ｐゴシック" charset="0"/>
              </a:rPr>
              <a:t>Standdowns</a:t>
            </a:r>
            <a:r>
              <a:rPr lang="en-US" sz="1800" dirty="0">
                <a:latin typeface="Arial" charset="0"/>
                <a:ea typeface="ＭＳ Ｐゴシック" charset="0"/>
                <a:cs typeface="ＭＳ Ｐゴシック" charset="0"/>
              </a:rPr>
              <a:t> </a:t>
            </a:r>
          </a:p>
          <a:p>
            <a:pPr marL="400050">
              <a:lnSpc>
                <a:spcPct val="100000"/>
              </a:lnSpc>
              <a:spcBef>
                <a:spcPts val="0"/>
              </a:spcBef>
            </a:pPr>
            <a:endParaRPr lang="en-US" sz="1800" dirty="0">
              <a:latin typeface="Arial" charset="0"/>
              <a:ea typeface="ＭＳ Ｐゴシック" charset="0"/>
              <a:cs typeface="ＭＳ Ｐゴシック" charset="0"/>
            </a:endParaRPr>
          </a:p>
          <a:p>
            <a:pPr marL="400050">
              <a:lnSpc>
                <a:spcPct val="100000"/>
              </a:lnSpc>
              <a:spcBef>
                <a:spcPts val="0"/>
              </a:spcBef>
            </a:pPr>
            <a:r>
              <a:rPr lang="en-US" sz="1800" dirty="0">
                <a:latin typeface="Arial" charset="0"/>
                <a:ea typeface="ＭＳ Ｐゴシック" charset="0"/>
                <a:cs typeface="ＭＳ Ｐゴシック" charset="0"/>
              </a:rPr>
              <a:t>Align E-OSC components with other programs (PRP, Pastoral </a:t>
            </a:r>
            <a:r>
              <a:rPr lang="en-US" sz="1800" dirty="0" smtClean="0">
                <a:latin typeface="Arial" charset="0"/>
                <a:ea typeface="ＭＳ Ｐゴシック" charset="0"/>
                <a:cs typeface="ＭＳ Ｐゴシック" charset="0"/>
              </a:rPr>
              <a:t>Care</a:t>
            </a:r>
            <a:r>
              <a:rPr lang="en-US" sz="1800" dirty="0">
                <a:latin typeface="Arial" charset="0"/>
                <a:ea typeface="ＭＳ Ｐゴシック" charset="0"/>
                <a:cs typeface="ＭＳ Ｐゴシック" charset="0"/>
              </a:rPr>
              <a:t>, MWR, DAPA, SAPR, FAP, </a:t>
            </a:r>
            <a:r>
              <a:rPr lang="en-US" sz="1800" dirty="0" smtClean="0">
                <a:latin typeface="Arial" charset="0"/>
                <a:ea typeface="ＭＳ Ｐゴシック" charset="0"/>
                <a:cs typeface="ＭＳ Ｐゴシック" charset="0"/>
              </a:rPr>
              <a:t>CSADD, Sailor 360)</a:t>
            </a:r>
          </a:p>
          <a:p>
            <a:pPr marL="400050">
              <a:lnSpc>
                <a:spcPct val="100000"/>
              </a:lnSpc>
              <a:spcBef>
                <a:spcPts val="0"/>
              </a:spcBef>
            </a:pPr>
            <a:endParaRPr lang="en-US" sz="1800" dirty="0" smtClean="0">
              <a:latin typeface="Arial" charset="0"/>
              <a:ea typeface="ＭＳ Ｐゴシック" charset="0"/>
              <a:cs typeface="ＭＳ Ｐゴシック" charset="0"/>
            </a:endParaRPr>
          </a:p>
          <a:p>
            <a:pPr marL="400050">
              <a:lnSpc>
                <a:spcPct val="100000"/>
              </a:lnSpc>
              <a:spcBef>
                <a:spcPts val="0"/>
              </a:spcBef>
            </a:pPr>
            <a:r>
              <a:rPr lang="en-US" sz="1800" dirty="0">
                <a:latin typeface="Arial" charset="0"/>
                <a:ea typeface="ＭＳ Ｐゴシック" charset="0"/>
                <a:cs typeface="ＭＳ Ｐゴシック" charset="0"/>
              </a:rPr>
              <a:t>Include as a part of Health Promotion, CFL, DAPA, SAPR, FAP, SP, CMEO, MWR</a:t>
            </a:r>
          </a:p>
          <a:p>
            <a:pPr marL="400050">
              <a:lnSpc>
                <a:spcPct val="100000"/>
              </a:lnSpc>
              <a:spcBef>
                <a:spcPts val="0"/>
              </a:spcBef>
            </a:pPr>
            <a:endParaRPr lang="en-US" sz="1800" dirty="0" smtClean="0">
              <a:latin typeface="Arial" charset="0"/>
              <a:ea typeface="ＭＳ Ｐゴシック" charset="0"/>
              <a:cs typeface="ＭＳ Ｐゴシック" charset="0"/>
            </a:endParaRPr>
          </a:p>
          <a:p>
            <a:pPr marL="400050">
              <a:lnSpc>
                <a:spcPct val="100000"/>
              </a:lnSpc>
              <a:spcBef>
                <a:spcPts val="0"/>
              </a:spcBef>
            </a:pPr>
            <a:endParaRPr lang="en-US" sz="1800" dirty="0">
              <a:latin typeface="Arial" charset="0"/>
              <a:ea typeface="ＭＳ Ｐゴシック" charset="0"/>
              <a:cs typeface="ＭＳ Ｐゴシック" charset="0"/>
            </a:endParaRPr>
          </a:p>
          <a:p>
            <a:pPr marL="283464" indent="0">
              <a:lnSpc>
                <a:spcPct val="100000"/>
              </a:lnSpc>
              <a:spcBef>
                <a:spcPts val="0"/>
              </a:spcBef>
              <a:buNone/>
            </a:pPr>
            <a:endParaRPr lang="en-US" sz="1800" dirty="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Tree>
    <p:extLst>
      <p:ext uri="{BB962C8B-B14F-4D97-AF65-F5344CB8AC3E}">
        <p14:creationId xmlns:p14="http://schemas.microsoft.com/office/powerpoint/2010/main" val="3306861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B017359BC1EE4ABFE019D150FA8A10" ma:contentTypeVersion="1" ma:contentTypeDescription="Create a new document." ma:contentTypeScope="" ma:versionID="05e34d274eb03fb49cab3ceab8cbf491">
  <xsd:schema xmlns:xsd="http://www.w3.org/2001/XMLSchema" xmlns:xs="http://www.w3.org/2001/XMLSchema" xmlns:p="http://schemas.microsoft.com/office/2006/metadata/properties" xmlns:ns2="854dfc3f-4fcf-48a8-95c7-12c84f7a5a74" targetNamespace="http://schemas.microsoft.com/office/2006/metadata/properties" ma:root="true" ma:fieldsID="b6dfb8e3b9dfdfedf748364f9b038879" ns2:_="">
    <xsd:import namespace="854dfc3f-4fcf-48a8-95c7-12c84f7a5a74"/>
    <xsd:element name="properties">
      <xsd:complexType>
        <xsd:sequence>
          <xsd:element name="documentManagement">
            <xsd:complexType>
              <xsd:all>
                <xsd:element ref="ns2: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dfc3f-4fcf-48a8-95c7-12c84f7a5a74" elementFormDefault="qualified">
    <xsd:import namespace="http://schemas.microsoft.com/office/2006/documentManagement/types"/>
    <xsd:import namespace="http://schemas.microsoft.com/office/infopath/2007/PartnerControls"/>
    <xsd:element name="Sort_x0020_Order" ma:index="8" nillable="true" ma:displayName="Sort Order" ma:decimals="0" ma:default="0" ma:description="Sort order is used to implement custom sorting in document libraries." ma:internalName="Sort_x0020_Order">
      <xsd:simpleType>
        <xsd:restriction base="dms:Number">
          <xsd:minInclusive value="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_x0020_Order xmlns="854dfc3f-4fcf-48a8-95c7-12c84f7a5a74">1</Sort_x0020_Order>
  </documentManagement>
</p:properties>
</file>

<file path=customXml/itemProps1.xml><?xml version="1.0" encoding="utf-8"?>
<ds:datastoreItem xmlns:ds="http://schemas.openxmlformats.org/officeDocument/2006/customXml" ds:itemID="{785FD266-89DC-4970-8F07-0CC9559FA944}"/>
</file>

<file path=customXml/itemProps2.xml><?xml version="1.0" encoding="utf-8"?>
<ds:datastoreItem xmlns:ds="http://schemas.openxmlformats.org/officeDocument/2006/customXml" ds:itemID="{6326075D-C3E0-44B5-91DC-0DEA657E3711}"/>
</file>

<file path=customXml/itemProps3.xml><?xml version="1.0" encoding="utf-8"?>
<ds:datastoreItem xmlns:ds="http://schemas.openxmlformats.org/officeDocument/2006/customXml" ds:itemID="{72869605-3BA0-49E9-AA1B-AF385A1BD64D}"/>
</file>

<file path=docProps/app.xml><?xml version="1.0" encoding="utf-8"?>
<Properties xmlns="http://schemas.openxmlformats.org/officeDocument/2006/extended-properties" xmlns:vt="http://schemas.openxmlformats.org/officeDocument/2006/docPropsVTypes">
  <Template>Office Theme</Template>
  <TotalTime>5389</TotalTime>
  <Words>1381</Words>
  <Application>Microsoft Office PowerPoint</Application>
  <PresentationFormat>On-screen Show (4:3)</PresentationFormat>
  <Paragraphs>185</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ＭＳ Ｐゴシック</vt:lpstr>
      <vt:lpstr>Arial</vt:lpstr>
      <vt:lpstr>Calibri</vt:lpstr>
      <vt:lpstr>Calibri Light</vt:lpstr>
      <vt:lpstr>Times New Roman</vt:lpstr>
      <vt:lpstr>Office Theme</vt:lpstr>
      <vt:lpstr>Worksheet</vt:lpstr>
      <vt:lpstr>Expanded Operational Stress Control (E-OSC) Leadership Brief</vt:lpstr>
      <vt:lpstr>What Is E-OSC?</vt:lpstr>
      <vt:lpstr>What Makes E-OSC Different</vt:lpstr>
      <vt:lpstr>Implementing E-OSC in the Unit   </vt:lpstr>
      <vt:lpstr>Leadership Endorsement  </vt:lpstr>
      <vt:lpstr>Team Development  </vt:lpstr>
      <vt:lpstr>Educate: Command Trainings</vt:lpstr>
      <vt:lpstr>E-OSC Course Modules </vt:lpstr>
      <vt:lpstr>Incorporate: Marketing E-OSC</vt:lpstr>
      <vt:lpstr>Inculcate: Embed the Concept </vt:lpstr>
    </vt:vector>
  </TitlesOfParts>
  <Company>DHA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Bardales, Melissa A. CTR</dc:creator>
  <cp:lastModifiedBy>Mike Cheeseman</cp:lastModifiedBy>
  <cp:revision>116</cp:revision>
  <cp:lastPrinted>2019-02-22T23:19:43Z</cp:lastPrinted>
  <dcterms:created xsi:type="dcterms:W3CDTF">2018-07-24T22:29:17Z</dcterms:created>
  <dcterms:modified xsi:type="dcterms:W3CDTF">2020-10-28T16:14:22Z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0x01010017B017359BC1EE4ABFE019D150FA8A10</vt:lpwstr>
  </property>
</Properties>
</file>